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78" r:id="rId1"/>
  </p:sldMasterIdLst>
  <p:notesMasterIdLst>
    <p:notesMasterId r:id="rId31"/>
  </p:notesMasterIdLst>
  <p:handoutMasterIdLst>
    <p:handoutMasterId r:id="rId32"/>
  </p:handoutMasterIdLst>
  <p:sldIdLst>
    <p:sldId id="256" r:id="rId2"/>
    <p:sldId id="257" r:id="rId3"/>
    <p:sldId id="266" r:id="rId4"/>
    <p:sldId id="310" r:id="rId5"/>
    <p:sldId id="291" r:id="rId6"/>
    <p:sldId id="327" r:id="rId7"/>
    <p:sldId id="330" r:id="rId8"/>
    <p:sldId id="332" r:id="rId9"/>
    <p:sldId id="331" r:id="rId10"/>
    <p:sldId id="298" r:id="rId11"/>
    <p:sldId id="279" r:id="rId12"/>
    <p:sldId id="360" r:id="rId13"/>
    <p:sldId id="333" r:id="rId14"/>
    <p:sldId id="334" r:id="rId15"/>
    <p:sldId id="337" r:id="rId16"/>
    <p:sldId id="338" r:id="rId17"/>
    <p:sldId id="335" r:id="rId18"/>
    <p:sldId id="336" r:id="rId19"/>
    <p:sldId id="342" r:id="rId20"/>
    <p:sldId id="365" r:id="rId21"/>
    <p:sldId id="344" r:id="rId22"/>
    <p:sldId id="366" r:id="rId23"/>
    <p:sldId id="352" r:id="rId24"/>
    <p:sldId id="353" r:id="rId25"/>
    <p:sldId id="363" r:id="rId26"/>
    <p:sldId id="367" r:id="rId27"/>
    <p:sldId id="368" r:id="rId28"/>
    <p:sldId id="369" r:id="rId29"/>
    <p:sldId id="370" r:id="rId30"/>
  </p:sldIdLst>
  <p:sldSz cx="9144000" cy="6858000" type="screen4x3"/>
  <p:notesSz cx="6858000" cy="9144000"/>
  <p:embeddedFontLst>
    <p:embeddedFont>
      <p:font typeface="Trebuchet MS" pitchFamily="34" charset="0"/>
      <p:regular r:id="rId33"/>
      <p:bold r:id="rId34"/>
      <p:italic r:id="rId35"/>
      <p:boldItalic r:id="rId36"/>
    </p:embeddedFont>
    <p:embeddedFont>
      <p:font typeface="Comic Sans MS" pitchFamily="66" charset="0"/>
      <p:regular r:id="rId37"/>
      <p:bold r:id="rId38"/>
    </p:embeddedFont>
    <p:embeddedFont>
      <p:font typeface="Lucida Sans" pitchFamily="34" charset="0"/>
      <p:regular r:id="rId39"/>
      <p:bold r:id="rId40"/>
      <p:italic r:id="rId41"/>
      <p:boldItalic r:id="rId42"/>
    </p:embeddedFont>
    <p:embeddedFont>
      <p:font typeface="Wingdings 2" pitchFamily="18" charset="2"/>
      <p:regular r:id="rId43"/>
    </p:embeddedFont>
    <p:embeddedFont>
      <p:font typeface="Century Gothic" pitchFamily="34" charset="0"/>
      <p:regular r:id="rId44"/>
      <p:bold r:id="rId45"/>
      <p:italic r:id="rId46"/>
      <p:boldItalic r:id="rId47"/>
    </p:embeddedFont>
    <p:embeddedFont>
      <p:font typeface="Book Antiqua" pitchFamily="18" charset="0"/>
      <p:regular r:id="rId48"/>
      <p:bold r:id="rId49"/>
      <p:italic r:id="rId50"/>
      <p:boldItalic r:id="rId51"/>
    </p:embeddedFont>
    <p:embeddedFont>
      <p:font typeface="Wingdings 3" pitchFamily="18" charset="2"/>
      <p:regular r:id="rId52"/>
    </p:embeddedFont>
  </p:embeddedFontLst>
  <p:custShowLst>
    <p:custShow name="Demo I" id="0">
      <p:sldLst>
        <p:sld r:id="rId2"/>
        <p:sld r:id="rId3"/>
        <p:sld r:id="rId4"/>
        <p:sld r:id="rId5"/>
        <p:sld r:id="rId6"/>
        <p:sld r:id="rId7"/>
        <p:sld r:id="rId11"/>
        <p:sld r:id="rId12"/>
      </p:sldLst>
    </p:custShow>
    <p:custShow name="Demo II" id="1">
      <p:sldLst>
        <p:sld r:id="rId2"/>
      </p:sldLst>
    </p:custShow>
  </p:custShowLst>
  <p:defaultTextStyle>
    <a:defPPr>
      <a:defRPr lang="en-US"/>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00"/>
    <a:srgbClr val="FF00FF"/>
    <a:srgbClr val="0000CC"/>
    <a:srgbClr val="990000"/>
    <a:srgbClr val="FF3300"/>
    <a:srgbClr val="9900FF"/>
    <a:srgbClr val="CC33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035" autoAdjust="0"/>
    <p:restoredTop sz="99036" autoAdjust="0"/>
  </p:normalViewPr>
  <p:slideViewPr>
    <p:cSldViewPr>
      <p:cViewPr varScale="1">
        <p:scale>
          <a:sx n="69" d="100"/>
          <a:sy n="69" d="100"/>
        </p:scale>
        <p:origin x="-11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BDF6FD9A-6237-4143-B291-29AD36A29AE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DCA9585C-C3A7-408D-A32D-BC7D406451E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685800" y="4343400"/>
            <a:ext cx="5486400" cy="4114800"/>
          </a:xfrm>
          <a:noFill/>
          <a:ln w="9525"/>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All rights reserved</a:t>
            </a:r>
          </a:p>
        </p:txBody>
      </p:sp>
      <p:sp>
        <p:nvSpPr>
          <p:cNvPr id="6" name="Slide Number Placeholder 22"/>
          <p:cNvSpPr>
            <a:spLocks noGrp="1"/>
          </p:cNvSpPr>
          <p:nvPr>
            <p:ph type="sldNum" sz="quarter" idx="12"/>
          </p:nvPr>
        </p:nvSpPr>
        <p:spPr/>
        <p:txBody>
          <a:bodyPr/>
          <a:lstStyle>
            <a:lvl1pPr>
              <a:defRPr/>
            </a:lvl1pPr>
          </a:lstStyle>
          <a:p>
            <a:pPr>
              <a:defRPr/>
            </a:pPr>
            <a:fld id="{DF651078-051D-4E3F-9576-FE8DF0EC6D65}" type="slidenum">
              <a:rPr lang="en-US"/>
              <a:pPr>
                <a:defRPr/>
              </a:pPr>
              <a:t>‹#›</a:t>
            </a:fld>
            <a:endParaRPr lang="en-US"/>
          </a:p>
        </p:txBody>
      </p:sp>
    </p:spTree>
  </p:cSld>
  <p:clrMapOvr>
    <a:masterClrMapping/>
  </p:clrMapOvr>
  <p:transition advClick="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All rights reserved</a:t>
            </a:r>
          </a:p>
        </p:txBody>
      </p:sp>
      <p:sp>
        <p:nvSpPr>
          <p:cNvPr id="6" name="Slide Number Placeholder 22"/>
          <p:cNvSpPr>
            <a:spLocks noGrp="1"/>
          </p:cNvSpPr>
          <p:nvPr>
            <p:ph type="sldNum" sz="quarter" idx="12"/>
          </p:nvPr>
        </p:nvSpPr>
        <p:spPr/>
        <p:txBody>
          <a:bodyPr/>
          <a:lstStyle>
            <a:lvl1pPr>
              <a:defRPr/>
            </a:lvl1pPr>
          </a:lstStyle>
          <a:p>
            <a:pPr>
              <a:defRPr/>
            </a:pPr>
            <a:fld id="{8A12B7E8-605B-432F-B03F-2C147C3EFCAE}" type="slidenum">
              <a:rPr lang="en-US"/>
              <a:pPr>
                <a:defRPr/>
              </a:pPr>
              <a:t>‹#›</a:t>
            </a:fld>
            <a:endParaRPr lang="en-US"/>
          </a:p>
        </p:txBody>
      </p:sp>
    </p:spTree>
  </p:cSld>
  <p:clrMapOvr>
    <a:masterClrMapping/>
  </p:clrMapOvr>
  <p:transition advClick="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All rights reserved</a:t>
            </a:r>
          </a:p>
        </p:txBody>
      </p:sp>
      <p:sp>
        <p:nvSpPr>
          <p:cNvPr id="6" name="Slide Number Placeholder 22"/>
          <p:cNvSpPr>
            <a:spLocks noGrp="1"/>
          </p:cNvSpPr>
          <p:nvPr>
            <p:ph type="sldNum" sz="quarter" idx="12"/>
          </p:nvPr>
        </p:nvSpPr>
        <p:spPr/>
        <p:txBody>
          <a:bodyPr/>
          <a:lstStyle>
            <a:lvl1pPr>
              <a:defRPr/>
            </a:lvl1pPr>
          </a:lstStyle>
          <a:p>
            <a:pPr>
              <a:defRPr/>
            </a:pPr>
            <a:fld id="{6B80C988-B02C-45C1-956C-6C02E2F93CBB}" type="slidenum">
              <a:rPr lang="en-US"/>
              <a:pPr>
                <a:defRPr/>
              </a:pPr>
              <a:t>‹#›</a:t>
            </a:fld>
            <a:endParaRPr lang="en-US"/>
          </a:p>
        </p:txBody>
      </p:sp>
    </p:spTree>
  </p:cSld>
  <p:clrMapOvr>
    <a:masterClrMapping/>
  </p:clrMapOvr>
  <p:transition advClick="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3" name="Date Placeholder 2"/>
          <p:cNvSpPr>
            <a:spLocks noGrp="1"/>
          </p:cNvSpPr>
          <p:nvPr>
            <p:ph type="dt" sz="half" idx="10"/>
          </p:nvPr>
        </p:nvSpPr>
        <p:spPr>
          <a:xfrm>
            <a:off x="1371600" y="6248400"/>
            <a:ext cx="19050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556000" y="6248400"/>
            <a:ext cx="2895600" cy="457200"/>
          </a:xfrm>
        </p:spPr>
        <p:txBody>
          <a:bodyPr/>
          <a:lstStyle>
            <a:lvl1pPr>
              <a:defRPr/>
            </a:lvl1pPr>
          </a:lstStyle>
          <a:p>
            <a:pPr>
              <a:defRPr/>
            </a:pPr>
            <a:r>
              <a:rPr lang="en-US"/>
              <a:t>All rights reserved</a:t>
            </a:r>
          </a:p>
        </p:txBody>
      </p:sp>
      <p:sp>
        <p:nvSpPr>
          <p:cNvPr id="5" name="Slide Number Placeholder 4"/>
          <p:cNvSpPr>
            <a:spLocks noGrp="1"/>
          </p:cNvSpPr>
          <p:nvPr>
            <p:ph type="sldNum" sz="quarter" idx="12"/>
          </p:nvPr>
        </p:nvSpPr>
        <p:spPr>
          <a:xfrm>
            <a:off x="6718300" y="6248400"/>
            <a:ext cx="1905000" cy="457200"/>
          </a:xfrm>
        </p:spPr>
        <p:txBody>
          <a:bodyPr/>
          <a:lstStyle>
            <a:lvl1pPr>
              <a:defRPr/>
            </a:lvl1pPr>
          </a:lstStyle>
          <a:p>
            <a:pPr>
              <a:defRPr/>
            </a:pPr>
            <a:fld id="{EAB4125F-54B3-47E2-BC67-7B7D96A2A277}" type="slidenum">
              <a:rPr lang="en-US"/>
              <a:pPr>
                <a:defRPr/>
              </a:pPr>
              <a:t>‹#›</a:t>
            </a:fld>
            <a:endParaRPr lang="en-US"/>
          </a:p>
        </p:txBody>
      </p:sp>
    </p:spTree>
  </p:cSld>
  <p:clrMapOvr>
    <a:masterClrMapping/>
  </p:clrMapOvr>
  <p:transition advClick="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All rights reserved</a:t>
            </a:r>
          </a:p>
        </p:txBody>
      </p:sp>
      <p:sp>
        <p:nvSpPr>
          <p:cNvPr id="6" name="Slide Number Placeholder 22"/>
          <p:cNvSpPr>
            <a:spLocks noGrp="1"/>
          </p:cNvSpPr>
          <p:nvPr>
            <p:ph type="sldNum" sz="quarter" idx="12"/>
          </p:nvPr>
        </p:nvSpPr>
        <p:spPr/>
        <p:txBody>
          <a:bodyPr/>
          <a:lstStyle>
            <a:lvl1pPr>
              <a:defRPr/>
            </a:lvl1pPr>
          </a:lstStyle>
          <a:p>
            <a:pPr>
              <a:defRPr/>
            </a:pPr>
            <a:fld id="{0B7ED893-95BC-4187-AFAB-5AC6D27413FB}" type="slidenum">
              <a:rPr lang="en-US"/>
              <a:pPr>
                <a:defRPr/>
              </a:pPr>
              <a:t>‹#›</a:t>
            </a:fld>
            <a:endParaRPr lang="en-US"/>
          </a:p>
        </p:txBody>
      </p:sp>
    </p:spTree>
  </p:cSld>
  <p:clrMapOvr>
    <a:masterClrMapping/>
  </p:clrMapOvr>
  <p:transition advClick="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All rights reserved</a:t>
            </a:r>
          </a:p>
        </p:txBody>
      </p:sp>
      <p:sp>
        <p:nvSpPr>
          <p:cNvPr id="6" name="Slide Number Placeholder 5"/>
          <p:cNvSpPr>
            <a:spLocks noGrp="1"/>
          </p:cNvSpPr>
          <p:nvPr>
            <p:ph type="sldNum" sz="quarter" idx="12"/>
          </p:nvPr>
        </p:nvSpPr>
        <p:spPr/>
        <p:txBody>
          <a:bodyPr/>
          <a:lstStyle>
            <a:lvl1pPr>
              <a:defRPr/>
            </a:lvl1pPr>
          </a:lstStyle>
          <a:p>
            <a:pPr>
              <a:defRPr/>
            </a:pPr>
            <a:fld id="{6AD14073-4C5F-429A-84E8-9649EB07259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advClick="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r>
              <a:rPr lang="en-US"/>
              <a:t>All rights reserved</a:t>
            </a:r>
          </a:p>
        </p:txBody>
      </p:sp>
      <p:sp>
        <p:nvSpPr>
          <p:cNvPr id="7" name="Slide Number Placeholder 22"/>
          <p:cNvSpPr>
            <a:spLocks noGrp="1"/>
          </p:cNvSpPr>
          <p:nvPr>
            <p:ph type="sldNum" sz="quarter" idx="12"/>
          </p:nvPr>
        </p:nvSpPr>
        <p:spPr/>
        <p:txBody>
          <a:bodyPr/>
          <a:lstStyle>
            <a:lvl1pPr>
              <a:defRPr/>
            </a:lvl1pPr>
          </a:lstStyle>
          <a:p>
            <a:pPr>
              <a:defRPr/>
            </a:pPr>
            <a:fld id="{0A14EB5A-2801-470F-88FA-93708B3741EF}" type="slidenum">
              <a:rPr lang="en-US"/>
              <a:pPr>
                <a:defRPr/>
              </a:pPr>
              <a:t>‹#›</a:t>
            </a:fld>
            <a:endParaRPr lang="en-US"/>
          </a:p>
        </p:txBody>
      </p:sp>
    </p:spTree>
  </p:cSld>
  <p:clrMapOvr>
    <a:masterClrMapping/>
  </p:clrMapOvr>
  <p:transition advClick="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r>
              <a:rPr lang="en-US"/>
              <a:t>All rights reserved</a:t>
            </a:r>
          </a:p>
        </p:txBody>
      </p:sp>
      <p:sp>
        <p:nvSpPr>
          <p:cNvPr id="9" name="Slide Number Placeholder 22"/>
          <p:cNvSpPr>
            <a:spLocks noGrp="1"/>
          </p:cNvSpPr>
          <p:nvPr>
            <p:ph type="sldNum" sz="quarter" idx="12"/>
          </p:nvPr>
        </p:nvSpPr>
        <p:spPr/>
        <p:txBody>
          <a:bodyPr/>
          <a:lstStyle>
            <a:lvl1pPr>
              <a:defRPr/>
            </a:lvl1pPr>
          </a:lstStyle>
          <a:p>
            <a:pPr>
              <a:defRPr/>
            </a:pPr>
            <a:fld id="{EAA945C5-2BE5-40AD-BD3F-5278AFB6DB8C}" type="slidenum">
              <a:rPr lang="en-US"/>
              <a:pPr>
                <a:defRPr/>
              </a:pPr>
              <a:t>‹#›</a:t>
            </a:fld>
            <a:endParaRPr lang="en-US"/>
          </a:p>
        </p:txBody>
      </p:sp>
    </p:spTree>
  </p:cSld>
  <p:clrMapOvr>
    <a:masterClrMapping/>
  </p:clrMapOvr>
  <p:transition advClick="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r>
              <a:rPr lang="en-US"/>
              <a:t>All rights reserved</a:t>
            </a:r>
          </a:p>
        </p:txBody>
      </p:sp>
      <p:sp>
        <p:nvSpPr>
          <p:cNvPr id="5" name="Slide Number Placeholder 22"/>
          <p:cNvSpPr>
            <a:spLocks noGrp="1"/>
          </p:cNvSpPr>
          <p:nvPr>
            <p:ph type="sldNum" sz="quarter" idx="12"/>
          </p:nvPr>
        </p:nvSpPr>
        <p:spPr/>
        <p:txBody>
          <a:bodyPr/>
          <a:lstStyle>
            <a:lvl1pPr>
              <a:defRPr/>
            </a:lvl1pPr>
          </a:lstStyle>
          <a:p>
            <a:pPr>
              <a:defRPr/>
            </a:pPr>
            <a:fld id="{2742ECFC-62A2-41FD-B763-B90E87BBF16E}" type="slidenum">
              <a:rPr lang="en-US"/>
              <a:pPr>
                <a:defRPr/>
              </a:pPr>
              <a:t>‹#›</a:t>
            </a:fld>
            <a:endParaRPr lang="en-US"/>
          </a:p>
        </p:txBody>
      </p:sp>
    </p:spTree>
  </p:cSld>
  <p:clrMapOvr>
    <a:masterClrMapping/>
  </p:clrMapOvr>
  <p:transition advClick="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All rights reserved</a:t>
            </a:r>
          </a:p>
        </p:txBody>
      </p:sp>
      <p:sp>
        <p:nvSpPr>
          <p:cNvPr id="4" name="Slide Number Placeholder 22"/>
          <p:cNvSpPr>
            <a:spLocks noGrp="1"/>
          </p:cNvSpPr>
          <p:nvPr>
            <p:ph type="sldNum" sz="quarter" idx="12"/>
          </p:nvPr>
        </p:nvSpPr>
        <p:spPr/>
        <p:txBody>
          <a:bodyPr/>
          <a:lstStyle>
            <a:lvl1pPr>
              <a:defRPr/>
            </a:lvl1pPr>
          </a:lstStyle>
          <a:p>
            <a:pPr>
              <a:defRPr/>
            </a:pPr>
            <a:fld id="{0BD874CB-47EC-4968-AC15-18C825CB7AFF}" type="slidenum">
              <a:rPr lang="en-US"/>
              <a:pPr>
                <a:defRPr/>
              </a:pPr>
              <a:t>‹#›</a:t>
            </a:fld>
            <a:endParaRPr lang="en-US"/>
          </a:p>
        </p:txBody>
      </p:sp>
    </p:spTree>
  </p:cSld>
  <p:clrMapOvr>
    <a:masterClrMapping/>
  </p:clrMapOvr>
  <p:transition advClick="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r>
              <a:rPr lang="en-US"/>
              <a:t>All rights reserved</a:t>
            </a:r>
          </a:p>
        </p:txBody>
      </p:sp>
      <p:sp>
        <p:nvSpPr>
          <p:cNvPr id="7" name="Slide Number Placeholder 22"/>
          <p:cNvSpPr>
            <a:spLocks noGrp="1"/>
          </p:cNvSpPr>
          <p:nvPr>
            <p:ph type="sldNum" sz="quarter" idx="12"/>
          </p:nvPr>
        </p:nvSpPr>
        <p:spPr/>
        <p:txBody>
          <a:bodyPr/>
          <a:lstStyle>
            <a:lvl1pPr>
              <a:defRPr/>
            </a:lvl1pPr>
          </a:lstStyle>
          <a:p>
            <a:pPr>
              <a:defRPr/>
            </a:pPr>
            <a:fld id="{7AD90DAF-950F-437D-90FC-744418DCFC13}" type="slidenum">
              <a:rPr lang="en-US"/>
              <a:pPr>
                <a:defRPr/>
              </a:pPr>
              <a:t>‹#›</a:t>
            </a:fld>
            <a:endParaRPr lang="en-US"/>
          </a:p>
        </p:txBody>
      </p:sp>
    </p:spTree>
  </p:cSld>
  <p:clrMapOvr>
    <a:masterClrMapping/>
  </p:clrMapOvr>
  <p:transition advClick="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r>
              <a:rPr lang="en-US"/>
              <a:t>All rights reserved</a:t>
            </a:r>
          </a:p>
        </p:txBody>
      </p:sp>
      <p:sp>
        <p:nvSpPr>
          <p:cNvPr id="7" name="Slide Number Placeholder 22"/>
          <p:cNvSpPr>
            <a:spLocks noGrp="1"/>
          </p:cNvSpPr>
          <p:nvPr>
            <p:ph type="sldNum" sz="quarter" idx="12"/>
          </p:nvPr>
        </p:nvSpPr>
        <p:spPr/>
        <p:txBody>
          <a:bodyPr/>
          <a:lstStyle>
            <a:lvl1pPr>
              <a:defRPr/>
            </a:lvl1pPr>
          </a:lstStyle>
          <a:p>
            <a:pPr>
              <a:defRPr/>
            </a:pPr>
            <a:fld id="{383858DF-1D1E-4A2F-A77B-6183E19B1289}" type="slidenum">
              <a:rPr lang="en-US"/>
              <a:pPr>
                <a:defRPr/>
              </a:pPr>
              <a:t>‹#›</a:t>
            </a:fld>
            <a:endParaRPr lang="en-US"/>
          </a:p>
        </p:txBody>
      </p:sp>
    </p:spTree>
  </p:cSld>
  <p:clrMapOvr>
    <a:masterClrMapping/>
  </p:clrMapOvr>
  <p:transition advClick="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3"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US"/>
              <a:t>All rights reserved</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E82A2E96-469D-4D21-B6A9-62E7989C9D0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19" r:id="rId1"/>
    <p:sldLayoutId id="2147483820" r:id="rId2"/>
    <p:sldLayoutId id="2147483829"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30" r:id="rId12"/>
  </p:sldLayoutIdLst>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iterate type="wd">
                                    <p:tmAbs val="500"/>
                                  </p:iterate>
                                  <p:childTnLst>
                                    <p:set>
                                      <p:cBhvr>
                                        <p:cTn id="6" dur="1" fill="hold">
                                          <p:stCondLst>
                                            <p:cond delay="0"/>
                                          </p:stCondLst>
                                        </p:cTn>
                                        <p:tgtEl>
                                          <p:spTgt spid="22"/>
                                        </p:tgtEl>
                                        <p:attrNameLst>
                                          <p:attrName>style.visibility</p:attrName>
                                        </p:attrNameLst>
                                      </p:cBhvr>
                                      <p:to>
                                        <p:strVal val="visible"/>
                                      </p:to>
                                    </p:set>
                                    <p:anim to="" calcmode="lin" valueType="num">
                                      <p:cBhvr>
                                        <p:cTn id="7" dur="1" fill="hold"/>
                                        <p:tgtEl>
                                          <p:spTgt spid="22"/>
                                        </p:tgtEl>
                                        <p:attrNameLst>
                                          <p:attrName/>
                                        </p:attrNameLst>
                                      </p:cBhvr>
                                    </p:anim>
                                  </p:childTnLst>
                                </p:cTn>
                              </p:par>
                            </p:childTnLst>
                          </p:cTn>
                        </p:par>
                        <p:par>
                          <p:cTn id="8" fill="hold">
                            <p:stCondLst>
                              <p:cond delay="2501"/>
                            </p:stCondLst>
                            <p:childTnLst>
                              <p:par>
                                <p:cTn id="9" presetID="23" presetClass="entr" presetSubtype="16"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p:cTn id="11"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3501"/>
                            </p:stCondLst>
                            <p:childTnLst>
                              <p:par>
                                <p:cTn id="14" presetID="23" presetClass="entr" presetSubtype="16" fill="hold" grpId="0" nodeType="afterEffect">
                                  <p:stCondLst>
                                    <p:cond delay="500"/>
                                  </p:stCondLst>
                                  <p:childTnLst>
                                    <p:set>
                                      <p:cBhvr>
                                        <p:cTn id="15" dur="1" fill="hold">
                                          <p:stCondLst>
                                            <p:cond delay="0"/>
                                          </p:stCondLst>
                                        </p:cTn>
                                        <p:tgtEl>
                                          <p:spTgt spid="13">
                                            <p:txEl>
                                              <p:pRg st="1" end="1"/>
                                            </p:txEl>
                                          </p:spTgt>
                                        </p:tgtEl>
                                        <p:attrNameLst>
                                          <p:attrName>style.visibility</p:attrName>
                                        </p:attrNameLst>
                                      </p:cBhvr>
                                      <p:to>
                                        <p:strVal val="visible"/>
                                      </p:to>
                                    </p:set>
                                    <p:anim calcmode="lin" valueType="num">
                                      <p:cBhvr>
                                        <p:cTn id="16"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13">
                                            <p:txEl>
                                              <p:pRg st="1" end="1"/>
                                            </p:txEl>
                                          </p:spTgt>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 calcmode="lin" valueType="num">
                                      <p:cBhvr>
                                        <p:cTn id="20" dur="10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13">
                                            <p:txEl>
                                              <p:pRg st="2" end="2"/>
                                            </p:txEl>
                                          </p:spTgt>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 calcmode="lin" valueType="num">
                                      <p:cBhvr>
                                        <p:cTn id="24" dur="10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13">
                                            <p:txEl>
                                              <p:pRg st="3" end="3"/>
                                            </p:txEl>
                                          </p:spTgt>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 calcmode="lin" valueType="num">
                                      <p:cBhvr>
                                        <p:cTn id="28" dur="10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1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bldLvl="2" advAuto="500"/>
    </p:bldLst>
  </p:timing>
  <p:hf hd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539552" y="1124744"/>
            <a:ext cx="8064897" cy="3204195"/>
          </a:xfrm>
          <a:effectLst>
            <a:outerShdw dist="53882" dir="18900000" algn="ctr" rotWithShape="0">
              <a:srgbClr val="FF3300">
                <a:alpha val="50000"/>
              </a:srgbClr>
            </a:outerShdw>
          </a:effectLst>
        </p:spPr>
        <p:txBody>
          <a:bodyPr>
            <a:normAutofit fontScale="90000"/>
          </a:bodyPr>
          <a:lstStyle/>
          <a:p>
            <a:pPr eaLnBrk="1" fontAlgn="auto" hangingPunct="1">
              <a:spcAft>
                <a:spcPts val="0"/>
              </a:spcAft>
              <a:defRPr/>
            </a:pPr>
            <a:r>
              <a:rPr lang="en-US" sz="5400" kern="0" cap="none" dirty="0" smtClean="0">
                <a:solidFill>
                  <a:srgbClr val="FFFF00"/>
                </a:solidFill>
                <a:effectLst/>
                <a:latin typeface="Arial" pitchFamily="34" charset="0"/>
                <a:cs typeface="Arial" pitchFamily="34" charset="0"/>
              </a:rPr>
              <a:t/>
            </a:r>
            <a:br>
              <a:rPr lang="en-US" sz="5400" kern="0" cap="none" dirty="0" smtClean="0">
                <a:solidFill>
                  <a:srgbClr val="FFFF00"/>
                </a:solidFill>
                <a:effectLst/>
                <a:latin typeface="Arial" pitchFamily="34" charset="0"/>
                <a:cs typeface="Arial" pitchFamily="34" charset="0"/>
              </a:rPr>
            </a:br>
            <a:r>
              <a:rPr lang="en-US" sz="5400" kern="0" cap="none" dirty="0" smtClean="0">
                <a:solidFill>
                  <a:srgbClr val="FFFF00"/>
                </a:solidFill>
                <a:effectLst/>
                <a:latin typeface="Arial" pitchFamily="34" charset="0"/>
                <a:cs typeface="Arial" pitchFamily="34" charset="0"/>
              </a:rPr>
              <a:t/>
            </a:r>
            <a:br>
              <a:rPr lang="en-US" sz="5400" kern="0" cap="none" dirty="0" smtClean="0">
                <a:solidFill>
                  <a:srgbClr val="FFFF00"/>
                </a:solidFill>
                <a:effectLst/>
                <a:latin typeface="Arial" pitchFamily="34" charset="0"/>
                <a:cs typeface="Arial" pitchFamily="34" charset="0"/>
              </a:rPr>
            </a:br>
            <a:r>
              <a:rPr lang="en-US" sz="5400" kern="0" cap="none" dirty="0" smtClean="0">
                <a:solidFill>
                  <a:srgbClr val="FFFF00"/>
                </a:solidFill>
                <a:effectLst/>
                <a:latin typeface="Arial" pitchFamily="34" charset="0"/>
                <a:cs typeface="Arial" pitchFamily="34" charset="0"/>
              </a:rPr>
              <a:t>Data </a:t>
            </a:r>
            <a:r>
              <a:rPr lang="en-US" sz="5400" kern="0" cap="none" dirty="0">
                <a:solidFill>
                  <a:srgbClr val="FFFF00"/>
                </a:solidFill>
                <a:effectLst/>
                <a:latin typeface="Arial" pitchFamily="34" charset="0"/>
                <a:cs typeface="Arial" pitchFamily="34" charset="0"/>
              </a:rPr>
              <a:t>File Handling </a:t>
            </a:r>
            <a:br>
              <a:rPr lang="en-US" sz="5400" kern="0" cap="none" dirty="0">
                <a:solidFill>
                  <a:srgbClr val="FFFF00"/>
                </a:solidFill>
                <a:effectLst/>
                <a:latin typeface="Arial" pitchFamily="34" charset="0"/>
                <a:cs typeface="Arial" pitchFamily="34" charset="0"/>
              </a:rPr>
            </a:br>
            <a:r>
              <a:rPr lang="en-US" sz="5400" kern="0" cap="none" dirty="0">
                <a:solidFill>
                  <a:srgbClr val="FFFF00"/>
                </a:solidFill>
                <a:effectLst/>
                <a:latin typeface="Arial" pitchFamily="34" charset="0"/>
                <a:cs typeface="Arial" pitchFamily="34" charset="0"/>
              </a:rPr>
              <a:t>in C++</a:t>
            </a:r>
          </a:p>
        </p:txBody>
      </p:sp>
    </p:spTree>
  </p:cSld>
  <p:clrMapOvr>
    <a:masterClrMapping/>
  </p:clrMapOvr>
  <p:transition advClick="0">
    <p:random/>
  </p:transition>
  <p:timing>
    <p:tnLst>
      <p:par>
        <p:cTn id="1" dur="indefinite" restart="never" nodeType="tmRoot">
          <p:childTnLst>
            <p:seq concurrent="1" nextAc="seek">
              <p:cTn id="2" dur="indefinite">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iterate type="wd">
                                    <p:tmPct val="10000"/>
                                  </p:iterate>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2000" fill="hold"/>
                                        <p:tgtEl>
                                          <p:spTgt spid="4100"/>
                                        </p:tgtEl>
                                        <p:attrNameLst>
                                          <p:attrName>ppt_x</p:attrName>
                                        </p:attrNameLst>
                                      </p:cBhvr>
                                      <p:tavLst>
                                        <p:tav tm="0">
                                          <p:val>
                                            <p:strVal val="1+#ppt_w/2"/>
                                          </p:val>
                                        </p:tav>
                                        <p:tav tm="100000">
                                          <p:val>
                                            <p:strVal val="#ppt_x"/>
                                          </p:val>
                                        </p:tav>
                                      </p:tavLst>
                                    </p:anim>
                                    <p:anim calcmode="lin" valueType="num">
                                      <p:cBhvr additive="base">
                                        <p:cTn id="8" dur="2000" fill="hold"/>
                                        <p:tgtEl>
                                          <p:spTgt spid="4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ctrTitle"/>
          </p:nvPr>
        </p:nvSpPr>
        <p:spPr>
          <a:xfrm>
            <a:off x="683568" y="260648"/>
            <a:ext cx="7127875" cy="873125"/>
          </a:xfrm>
        </p:spPr>
        <p:txBody>
          <a:bodyPr/>
          <a:lstStyle/>
          <a:p>
            <a:pPr eaLnBrk="1" fontAlgn="auto" hangingPunct="1">
              <a:spcAft>
                <a:spcPts val="0"/>
              </a:spcAft>
              <a:defRPr/>
            </a:pPr>
            <a:r>
              <a:rPr lang="en-IN" dirty="0" smtClean="0">
                <a:solidFill>
                  <a:srgbClr val="FFFF00"/>
                </a:solidFill>
              </a:rPr>
              <a:t>File modes</a:t>
            </a:r>
            <a:endParaRPr lang="en-US" dirty="0">
              <a:solidFill>
                <a:srgbClr val="FFFF00"/>
              </a:solidFill>
              <a:effectLst/>
              <a:latin typeface="Arial" pitchFamily="34" charset="0"/>
              <a:cs typeface="Arial" pitchFamily="34" charset="0"/>
            </a:endParaRPr>
          </a:p>
        </p:txBody>
      </p:sp>
      <p:sp>
        <p:nvSpPr>
          <p:cNvPr id="14339" name="Rectangle 4"/>
          <p:cNvSpPr>
            <a:spLocks noGrp="1" noChangeArrowheads="1"/>
          </p:cNvSpPr>
          <p:nvPr>
            <p:ph type="subTitle" idx="1"/>
          </p:nvPr>
        </p:nvSpPr>
        <p:spPr>
          <a:xfrm>
            <a:off x="395288" y="1268413"/>
            <a:ext cx="8569325" cy="5113337"/>
          </a:xfrm>
          <a:noFill/>
        </p:spPr>
        <p:txBody>
          <a:bodyPr/>
          <a:lstStyle/>
          <a:p>
            <a:pPr algn="just">
              <a:buFont typeface="Wingdings" pitchFamily="2" charset="2"/>
              <a:buChar char="ü"/>
            </a:pPr>
            <a:r>
              <a:rPr lang="en-IN" sz="2400" b="1" smtClean="0">
                <a:solidFill>
                  <a:srgbClr val="FFFF00"/>
                </a:solidFill>
                <a:latin typeface="Arial" charset="0"/>
                <a:cs typeface="Arial" charset="0"/>
              </a:rPr>
              <a:t>ios::app </a:t>
            </a:r>
            <a:r>
              <a:rPr lang="en-IN" sz="2400" smtClean="0">
                <a:solidFill>
                  <a:srgbClr val="FFFF00"/>
                </a:solidFill>
                <a:latin typeface="Arial" charset="0"/>
                <a:cs typeface="Arial" charset="0"/>
              </a:rPr>
              <a:t>It open the file in write mode, and place file pointer at the end of file i.e to add new contents and retains previous contents. If file does not exist it will create a new file.</a:t>
            </a:r>
          </a:p>
          <a:p>
            <a:pPr algn="just">
              <a:buFont typeface="Wingdings" pitchFamily="2" charset="2"/>
              <a:buChar char="ü"/>
            </a:pPr>
            <a:r>
              <a:rPr lang="en-IN" sz="2400" smtClean="0">
                <a:solidFill>
                  <a:srgbClr val="FFFF00"/>
                </a:solidFill>
                <a:latin typeface="Arial" charset="0"/>
                <a:cs typeface="Arial" charset="0"/>
              </a:rPr>
              <a:t>ios::ate It open the file in write or read mode, and place file pointer at the end of file i.e input/ output operations can performed anywhere in the file.</a:t>
            </a:r>
          </a:p>
          <a:p>
            <a:pPr algn="just">
              <a:buFont typeface="Wingdings" pitchFamily="2" charset="2"/>
              <a:buChar char="ü"/>
            </a:pPr>
            <a:r>
              <a:rPr lang="en-IN" sz="2400" smtClean="0">
                <a:solidFill>
                  <a:srgbClr val="FFFF00"/>
                </a:solidFill>
                <a:latin typeface="Arial" charset="0"/>
                <a:cs typeface="Arial" charset="0"/>
              </a:rPr>
              <a:t>ios::trunc It truncates the existing file (empties the file).</a:t>
            </a:r>
          </a:p>
          <a:p>
            <a:pPr algn="just">
              <a:buFont typeface="Wingdings" pitchFamily="2" charset="2"/>
              <a:buChar char="ü"/>
            </a:pPr>
            <a:r>
              <a:rPr lang="en-IN" sz="2400" smtClean="0">
                <a:solidFill>
                  <a:srgbClr val="FFFF00"/>
                </a:solidFill>
                <a:latin typeface="Arial" charset="0"/>
                <a:cs typeface="Arial" charset="0"/>
              </a:rPr>
              <a:t>ios::nocreate If file does not exist this file mode ensures that no file is created and open() fails.</a:t>
            </a:r>
          </a:p>
          <a:p>
            <a:pPr algn="just">
              <a:buFont typeface="Wingdings" pitchFamily="2" charset="2"/>
              <a:buChar char="ü"/>
            </a:pPr>
            <a:r>
              <a:rPr lang="en-IN" sz="2400" smtClean="0">
                <a:solidFill>
                  <a:srgbClr val="FFFF00"/>
                </a:solidFill>
                <a:latin typeface="Arial" charset="0"/>
                <a:cs typeface="Arial" charset="0"/>
              </a:rPr>
              <a:t> ios::noreplace If file does not exist, a new file gets created but if the file already exists, the open() fails.</a:t>
            </a:r>
          </a:p>
          <a:p>
            <a:pPr algn="just">
              <a:buFont typeface="Wingdings" pitchFamily="2" charset="2"/>
              <a:buChar char="ü"/>
            </a:pPr>
            <a:r>
              <a:rPr lang="en-IN" sz="2400" smtClean="0">
                <a:solidFill>
                  <a:srgbClr val="FFFF00"/>
                </a:solidFill>
                <a:latin typeface="Arial" charset="0"/>
                <a:cs typeface="Arial" charset="0"/>
              </a:rPr>
              <a:t>ios::binary Opens a file in binary mode.</a:t>
            </a:r>
            <a:endParaRPr lang="en-US" sz="2400" smtClean="0">
              <a:solidFill>
                <a:srgbClr val="FFFF00"/>
              </a:solidFill>
              <a:latin typeface="Arial" charset="0"/>
              <a:cs typeface="Arial" charset="0"/>
            </a:endParaRPr>
          </a:p>
        </p:txBody>
      </p:sp>
    </p:spTree>
  </p:cSld>
  <p:clrMapOvr>
    <a:masterClrMapping/>
  </p:clrMapOvr>
  <p:transition advClick="0">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84213" y="260350"/>
            <a:ext cx="7127875" cy="873125"/>
          </a:xfrm>
          <a:prstGeom prst="rect">
            <a:avLst/>
          </a:prstGeom>
        </p:spPr>
        <p:txBody>
          <a:bodyPr/>
          <a:lstStyle/>
          <a:p>
            <a:pPr algn="ctr" eaLnBrk="1" fontAlgn="auto" hangingPunct="1">
              <a:spcAft>
                <a:spcPts val="0"/>
              </a:spcAft>
              <a:defRPr/>
            </a:pPr>
            <a:r>
              <a:rPr lang="en-IN" sz="4100" b="1" dirty="0">
                <a:ln w="6350">
                  <a:noFill/>
                </a:ln>
                <a:solidFill>
                  <a:srgbClr val="FFFF00"/>
                </a:solidFill>
                <a:effectLst>
                  <a:outerShdw blurRad="114300" dist="101600" dir="2700000" algn="tl" rotWithShape="0">
                    <a:srgbClr val="000000">
                      <a:alpha val="40000"/>
                    </a:srgbClr>
                  </a:outerShdw>
                </a:effectLst>
                <a:latin typeface="+mj-lt"/>
                <a:ea typeface="+mj-ea"/>
                <a:cs typeface="+mj-cs"/>
              </a:rPr>
              <a:t>Closing a File</a:t>
            </a:r>
            <a:endParaRPr lang="en-US" sz="4100" b="1" dirty="0">
              <a:ln w="6350">
                <a:noFill/>
              </a:ln>
              <a:solidFill>
                <a:srgbClr val="FFFF00"/>
              </a:solidFill>
              <a:latin typeface="Arial" pitchFamily="34" charset="0"/>
              <a:ea typeface="+mj-ea"/>
              <a:cs typeface="Arial" pitchFamily="34" charset="0"/>
            </a:endParaRPr>
          </a:p>
        </p:txBody>
      </p:sp>
      <p:sp>
        <p:nvSpPr>
          <p:cNvPr id="15363" name="Rectangle 4"/>
          <p:cNvSpPr txBox="1">
            <a:spLocks noChangeArrowheads="1"/>
          </p:cNvSpPr>
          <p:nvPr/>
        </p:nvSpPr>
        <p:spPr bwMode="auto">
          <a:xfrm>
            <a:off x="395288" y="1268413"/>
            <a:ext cx="8569325" cy="5113337"/>
          </a:xfrm>
          <a:prstGeom prst="rect">
            <a:avLst/>
          </a:prstGeom>
          <a:noFill/>
          <a:ln w="9525">
            <a:noFill/>
            <a:miter lim="800000"/>
            <a:headEnd/>
            <a:tailEnd/>
          </a:ln>
        </p:spPr>
        <p:txBody>
          <a:bodyPr/>
          <a:lstStyle/>
          <a:p>
            <a:pPr marL="547688" indent="-411163" algn="just">
              <a:spcBef>
                <a:spcPct val="20000"/>
              </a:spcBef>
              <a:buClr>
                <a:srgbClr val="F9F9F9"/>
              </a:buClr>
              <a:buSzPct val="65000"/>
              <a:buFont typeface="Wingdings" pitchFamily="2" charset="2"/>
              <a:buChar char="ü"/>
            </a:pPr>
            <a:r>
              <a:rPr lang="en-US" sz="2400">
                <a:solidFill>
                  <a:srgbClr val="FFFF00"/>
                </a:solidFill>
                <a:latin typeface="Arial" charset="0"/>
                <a:cs typeface="Arial" charset="0"/>
              </a:rPr>
              <a:t>A File is closed by disconnecting it with the stream it is associated with. The close( ) function is used to accomplish this task.</a:t>
            </a:r>
          </a:p>
          <a:p>
            <a:pPr marL="547688" indent="-411163" algn="just">
              <a:spcBef>
                <a:spcPct val="20000"/>
              </a:spcBef>
              <a:buClr>
                <a:srgbClr val="F9F9F9"/>
              </a:buClr>
              <a:buSzPct val="65000"/>
            </a:pPr>
            <a:r>
              <a:rPr lang="en-US" sz="2400">
                <a:solidFill>
                  <a:srgbClr val="FFFF00"/>
                </a:solidFill>
                <a:latin typeface="Arial" charset="0"/>
                <a:cs typeface="Arial" charset="0"/>
              </a:rPr>
              <a:t>Syntax: </a:t>
            </a:r>
          </a:p>
          <a:p>
            <a:pPr marL="1004888" lvl="1" indent="-411163" algn="just">
              <a:spcBef>
                <a:spcPct val="20000"/>
              </a:spcBef>
              <a:buClr>
                <a:srgbClr val="F9F9F9"/>
              </a:buClr>
              <a:buSzPct val="65000"/>
            </a:pPr>
            <a:r>
              <a:rPr lang="en-US" sz="2400">
                <a:solidFill>
                  <a:srgbClr val="FFFF00"/>
                </a:solidFill>
                <a:latin typeface="Arial" charset="0"/>
                <a:cs typeface="Arial" charset="0"/>
              </a:rPr>
              <a:t>	Stream_object.close( );</a:t>
            </a:r>
          </a:p>
          <a:p>
            <a:pPr marL="547688" indent="-411163" algn="just">
              <a:spcBef>
                <a:spcPct val="20000"/>
              </a:spcBef>
              <a:buClr>
                <a:srgbClr val="F9F9F9"/>
              </a:buClr>
              <a:buSzPct val="65000"/>
            </a:pPr>
            <a:endParaRPr lang="en-US" sz="2400">
              <a:solidFill>
                <a:srgbClr val="FFFF00"/>
              </a:solidFill>
              <a:latin typeface="Arial" charset="0"/>
              <a:cs typeface="Arial" charset="0"/>
            </a:endParaRPr>
          </a:p>
          <a:p>
            <a:pPr marL="547688" indent="-411163" algn="just">
              <a:spcBef>
                <a:spcPct val="20000"/>
              </a:spcBef>
              <a:buClr>
                <a:srgbClr val="F9F9F9"/>
              </a:buClr>
              <a:buSzPct val="65000"/>
            </a:pPr>
            <a:r>
              <a:rPr lang="en-US" sz="2400">
                <a:solidFill>
                  <a:srgbClr val="FFFF00"/>
                </a:solidFill>
                <a:latin typeface="Arial" charset="0"/>
                <a:cs typeface="Arial" charset="0"/>
              </a:rPr>
              <a:t>Example : </a:t>
            </a:r>
          </a:p>
          <a:p>
            <a:pPr marL="547688" indent="-411163" algn="just">
              <a:spcBef>
                <a:spcPct val="20000"/>
              </a:spcBef>
              <a:buClr>
                <a:srgbClr val="F9F9F9"/>
              </a:buClr>
              <a:buSzPct val="65000"/>
            </a:pPr>
            <a:r>
              <a:rPr lang="en-US" sz="2400">
                <a:solidFill>
                  <a:srgbClr val="FFFF00"/>
                </a:solidFill>
                <a:latin typeface="Arial" charset="0"/>
                <a:cs typeface="Arial" charset="0"/>
              </a:rPr>
              <a:t>			fout.close();</a:t>
            </a:r>
          </a:p>
        </p:txBody>
      </p:sp>
    </p:spTree>
  </p:cSld>
  <p:clrMapOvr>
    <a:masterClrMapping/>
  </p:clrMapOvr>
  <p:transition advClick="0">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ChangeArrowheads="1"/>
          </p:cNvSpPr>
          <p:nvPr/>
        </p:nvSpPr>
        <p:spPr bwMode="auto">
          <a:xfrm>
            <a:off x="684213" y="260350"/>
            <a:ext cx="7127875" cy="873125"/>
          </a:xfrm>
          <a:prstGeom prst="rect">
            <a:avLst/>
          </a:prstGeom>
          <a:noFill/>
          <a:ln w="9525">
            <a:noFill/>
            <a:miter lim="800000"/>
            <a:headEnd/>
            <a:tailEnd/>
          </a:ln>
        </p:spPr>
        <p:txBody>
          <a:bodyPr/>
          <a:lstStyle/>
          <a:p>
            <a:pPr algn="ctr" eaLnBrk="1" hangingPunct="1"/>
            <a:r>
              <a:rPr lang="en-IN" sz="4400" b="1">
                <a:solidFill>
                  <a:srgbClr val="FFFF00"/>
                </a:solidFill>
                <a:latin typeface="Arial" charset="0"/>
                <a:cs typeface="Arial" charset="0"/>
              </a:rPr>
              <a:t>Steps To Create A File</a:t>
            </a:r>
          </a:p>
        </p:txBody>
      </p:sp>
      <p:sp>
        <p:nvSpPr>
          <p:cNvPr id="16387" name="Rectangle 4"/>
          <p:cNvSpPr txBox="1">
            <a:spLocks noChangeArrowheads="1"/>
          </p:cNvSpPr>
          <p:nvPr/>
        </p:nvSpPr>
        <p:spPr bwMode="auto">
          <a:xfrm>
            <a:off x="395288" y="1268413"/>
            <a:ext cx="8569325" cy="5113337"/>
          </a:xfrm>
          <a:prstGeom prst="rect">
            <a:avLst/>
          </a:prstGeom>
          <a:noFill/>
          <a:ln w="9525">
            <a:noFill/>
            <a:miter lim="800000"/>
            <a:headEnd/>
            <a:tailEnd/>
          </a:ln>
        </p:spPr>
        <p:txBody>
          <a:bodyPr/>
          <a:lstStyle/>
          <a:p>
            <a:pPr algn="just"/>
            <a:r>
              <a:rPr lang="en-IN" sz="2400">
                <a:solidFill>
                  <a:srgbClr val="FFFF00"/>
                </a:solidFill>
                <a:latin typeface="Arial" charset="0"/>
                <a:cs typeface="Arial" charset="0"/>
              </a:rPr>
              <a:t>1. Declare an object of the desired file stream class(ifstream, ofstream, or fstream)</a:t>
            </a:r>
          </a:p>
          <a:p>
            <a:pPr algn="just"/>
            <a:endParaRPr lang="en-IN" sz="2400">
              <a:solidFill>
                <a:srgbClr val="FFFF00"/>
              </a:solidFill>
              <a:latin typeface="Arial" charset="0"/>
              <a:cs typeface="Arial" charset="0"/>
            </a:endParaRPr>
          </a:p>
          <a:p>
            <a:pPr algn="just"/>
            <a:r>
              <a:rPr lang="en-IN" sz="2400">
                <a:solidFill>
                  <a:srgbClr val="FFFF00"/>
                </a:solidFill>
                <a:latin typeface="Arial" charset="0"/>
                <a:cs typeface="Arial" charset="0"/>
              </a:rPr>
              <a:t>2. Open the required file to be processed using constructor or open function.</a:t>
            </a:r>
          </a:p>
          <a:p>
            <a:pPr algn="just"/>
            <a:endParaRPr lang="en-IN" sz="2400">
              <a:solidFill>
                <a:srgbClr val="FFFF00"/>
              </a:solidFill>
              <a:latin typeface="Arial" charset="0"/>
              <a:cs typeface="Arial" charset="0"/>
            </a:endParaRPr>
          </a:p>
          <a:p>
            <a:pPr algn="just"/>
            <a:r>
              <a:rPr lang="en-IN" sz="2400">
                <a:solidFill>
                  <a:srgbClr val="FFFF00"/>
                </a:solidFill>
                <a:latin typeface="Arial" charset="0"/>
                <a:cs typeface="Arial" charset="0"/>
              </a:rPr>
              <a:t>3. Process the file.</a:t>
            </a:r>
          </a:p>
          <a:p>
            <a:pPr algn="just"/>
            <a:endParaRPr lang="en-IN" sz="2400">
              <a:solidFill>
                <a:srgbClr val="FFFF00"/>
              </a:solidFill>
              <a:latin typeface="Arial" charset="0"/>
              <a:cs typeface="Arial" charset="0"/>
            </a:endParaRPr>
          </a:p>
          <a:p>
            <a:pPr algn="just"/>
            <a:r>
              <a:rPr lang="en-IN" sz="2400">
                <a:solidFill>
                  <a:srgbClr val="FFFF00"/>
                </a:solidFill>
                <a:latin typeface="Arial" charset="0"/>
                <a:cs typeface="Arial" charset="0"/>
              </a:rPr>
              <a:t>4. Close the file stream using the object of file stream</a:t>
            </a:r>
            <a:r>
              <a:rPr lang="en-IN" sz="2400">
                <a:solidFill>
                  <a:srgbClr val="FFFF00"/>
                </a:solidFill>
              </a:rPr>
              <a:t>.</a:t>
            </a:r>
            <a:endParaRPr lang="en-US" sz="2400">
              <a:solidFill>
                <a:srgbClr val="FFFF00"/>
              </a:solidFill>
              <a:latin typeface="Arial" charset="0"/>
              <a:cs typeface="Arial" charset="0"/>
            </a:endParaRPr>
          </a:p>
        </p:txBody>
      </p:sp>
    </p:spTree>
  </p:cSld>
  <p:clrMapOvr>
    <a:masterClrMapping/>
  </p:clrMapOvr>
  <p:transition advClick="0">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84213" y="260350"/>
            <a:ext cx="7127875" cy="873125"/>
          </a:xfrm>
          <a:prstGeom prst="rect">
            <a:avLst/>
          </a:prstGeom>
        </p:spPr>
        <p:txBody>
          <a:bodyPr/>
          <a:lstStyle/>
          <a:p>
            <a:pPr algn="ctr" eaLnBrk="1" fontAlgn="auto" hangingPunct="1">
              <a:spcAft>
                <a:spcPts val="0"/>
              </a:spcAft>
              <a:defRPr/>
            </a:pPr>
            <a:r>
              <a:rPr lang="en-IN" sz="4100" b="1" dirty="0" err="1">
                <a:ln w="6350">
                  <a:noFill/>
                </a:ln>
                <a:solidFill>
                  <a:srgbClr val="FFFF00"/>
                </a:solidFill>
                <a:effectLst>
                  <a:outerShdw blurRad="114300" dist="101600" dir="2700000" algn="tl" rotWithShape="0">
                    <a:srgbClr val="000000">
                      <a:alpha val="40000"/>
                    </a:srgbClr>
                  </a:outerShdw>
                </a:effectLst>
                <a:latin typeface="+mj-lt"/>
                <a:ea typeface="+mj-ea"/>
                <a:cs typeface="+mj-cs"/>
              </a:rPr>
              <a:t>eof</a:t>
            </a:r>
            <a:r>
              <a:rPr lang="en-IN" sz="4100" b="1" dirty="0">
                <a:ln w="6350">
                  <a:noFill/>
                </a:ln>
                <a:solidFill>
                  <a:srgbClr val="FFFF00"/>
                </a:solidFill>
                <a:effectLst>
                  <a:outerShdw blurRad="114300" dist="101600" dir="2700000" algn="tl" rotWithShape="0">
                    <a:srgbClr val="000000">
                      <a:alpha val="40000"/>
                    </a:srgbClr>
                  </a:outerShdw>
                </a:effectLst>
                <a:latin typeface="+mj-lt"/>
                <a:ea typeface="+mj-ea"/>
                <a:cs typeface="+mj-cs"/>
              </a:rPr>
              <a:t> ( ) Function</a:t>
            </a:r>
            <a:endParaRPr lang="en-US" sz="4100" b="1" dirty="0">
              <a:ln w="6350">
                <a:noFill/>
              </a:ln>
              <a:solidFill>
                <a:srgbClr val="FFFF00"/>
              </a:solidFill>
              <a:latin typeface="Arial" pitchFamily="34" charset="0"/>
              <a:ea typeface="+mj-ea"/>
              <a:cs typeface="Arial" pitchFamily="34" charset="0"/>
            </a:endParaRPr>
          </a:p>
        </p:txBody>
      </p:sp>
      <p:sp>
        <p:nvSpPr>
          <p:cNvPr id="4" name="Rectangle 4"/>
          <p:cNvSpPr txBox="1">
            <a:spLocks noChangeArrowheads="1"/>
          </p:cNvSpPr>
          <p:nvPr/>
        </p:nvSpPr>
        <p:spPr>
          <a:xfrm>
            <a:off x="395288" y="1268413"/>
            <a:ext cx="8569325" cy="5113337"/>
          </a:xfrm>
          <a:prstGeom prst="rect">
            <a:avLst/>
          </a:prstGeom>
          <a:noFill/>
        </p:spPr>
        <p:txBody>
          <a:bodyPr/>
          <a:lstStyle/>
          <a:p>
            <a:pPr algn="just">
              <a:defRPr/>
            </a:pPr>
            <a:r>
              <a:rPr lang="en-IN" sz="2400" dirty="0">
                <a:solidFill>
                  <a:srgbClr val="FFFF00"/>
                </a:solidFill>
                <a:latin typeface="Arial" pitchFamily="34" charset="0"/>
                <a:cs typeface="Arial" pitchFamily="34" charset="0"/>
              </a:rPr>
              <a:t>This function determines the end-of-file by returning true(non-zero) for end of file otherwise returning false(zero).</a:t>
            </a:r>
          </a:p>
          <a:p>
            <a:pPr algn="just">
              <a:defRPr/>
            </a:pPr>
            <a:endParaRPr lang="en-IN" sz="2400" dirty="0">
              <a:solidFill>
                <a:srgbClr val="FFFF00"/>
              </a:solidFill>
              <a:latin typeface="Arial" pitchFamily="34" charset="0"/>
              <a:cs typeface="Arial" pitchFamily="34" charset="0"/>
            </a:endParaRPr>
          </a:p>
          <a:p>
            <a:pPr marL="1004888" lvl="1" indent="-411163" algn="just">
              <a:spcBef>
                <a:spcPct val="20000"/>
              </a:spcBef>
              <a:buClr>
                <a:srgbClr val="F9F9F9"/>
              </a:buClr>
              <a:buSzPct val="65000"/>
              <a:defRPr/>
            </a:pPr>
            <a:r>
              <a:rPr lang="en-IN" sz="2400" b="1" dirty="0">
                <a:solidFill>
                  <a:srgbClr val="FFFF00"/>
                </a:solidFill>
                <a:latin typeface="Arial" pitchFamily="34" charset="0"/>
                <a:cs typeface="Arial" pitchFamily="34" charset="0"/>
              </a:rPr>
              <a:t>Syntax </a:t>
            </a:r>
          </a:p>
          <a:p>
            <a:pPr marL="1004888" lvl="1" indent="-411163" algn="just">
              <a:spcBef>
                <a:spcPct val="20000"/>
              </a:spcBef>
              <a:buClr>
                <a:srgbClr val="F9F9F9"/>
              </a:buClr>
              <a:buSzPct val="65000"/>
              <a:defRPr/>
            </a:pPr>
            <a:endParaRPr lang="en-IN" sz="2400" b="1" dirty="0">
              <a:solidFill>
                <a:srgbClr val="FFFF00"/>
              </a:solidFill>
              <a:latin typeface="Arial" pitchFamily="34" charset="0"/>
              <a:cs typeface="Arial" pitchFamily="34" charset="0"/>
            </a:endParaRPr>
          </a:p>
          <a:p>
            <a:pPr marL="1004888" lvl="1" indent="-411163" algn="just">
              <a:spcBef>
                <a:spcPct val="20000"/>
              </a:spcBef>
              <a:buClr>
                <a:srgbClr val="F9F9F9"/>
              </a:buClr>
              <a:buSzPct val="65000"/>
              <a:defRPr/>
            </a:pPr>
            <a:r>
              <a:rPr lang="en-US" sz="2400" dirty="0">
                <a:solidFill>
                  <a:srgbClr val="FFFF00"/>
                </a:solidFill>
                <a:latin typeface="Arial" pitchFamily="34" charset="0"/>
                <a:cs typeface="Arial" pitchFamily="34" charset="0"/>
              </a:rPr>
              <a:t>Stream_object.eof(  );</a:t>
            </a:r>
          </a:p>
          <a:p>
            <a:pPr marL="547688" indent="-411163" algn="just">
              <a:spcBef>
                <a:spcPct val="20000"/>
              </a:spcBef>
              <a:buClr>
                <a:srgbClr val="F9F9F9"/>
              </a:buClr>
              <a:buSzPct val="65000"/>
              <a:defRPr/>
            </a:pPr>
            <a:endParaRPr lang="en-US" sz="2400" dirty="0">
              <a:solidFill>
                <a:srgbClr val="FFFF00"/>
              </a:solidFill>
              <a:latin typeface="Arial" pitchFamily="34" charset="0"/>
              <a:cs typeface="Arial" pitchFamily="34" charset="0"/>
            </a:endParaRPr>
          </a:p>
          <a:p>
            <a:pPr marL="547688" indent="-411163" algn="just">
              <a:spcBef>
                <a:spcPct val="20000"/>
              </a:spcBef>
              <a:buClr>
                <a:srgbClr val="F9F9F9"/>
              </a:buClr>
              <a:buSzPct val="65000"/>
              <a:defRPr/>
            </a:pPr>
            <a:r>
              <a:rPr lang="en-US" sz="2400" dirty="0">
                <a:solidFill>
                  <a:srgbClr val="FFFF00"/>
                </a:solidFill>
                <a:latin typeface="Arial" pitchFamily="34" charset="0"/>
                <a:cs typeface="Arial" pitchFamily="34" charset="0"/>
              </a:rPr>
              <a:t>Example : </a:t>
            </a:r>
          </a:p>
          <a:p>
            <a:pPr marL="547688" indent="-411163" algn="just">
              <a:spcBef>
                <a:spcPct val="20000"/>
              </a:spcBef>
              <a:buClr>
                <a:srgbClr val="F9F9F9"/>
              </a:buClr>
              <a:buSzPct val="65000"/>
              <a:defRPr/>
            </a:pPr>
            <a:r>
              <a:rPr lang="en-US" sz="2400" dirty="0">
                <a:solidFill>
                  <a:srgbClr val="FFFF00"/>
                </a:solidFill>
                <a:latin typeface="Arial" pitchFamily="34" charset="0"/>
                <a:cs typeface="Arial" pitchFamily="34" charset="0"/>
              </a:rPr>
              <a:t>			fout.eof( );</a:t>
            </a:r>
          </a:p>
          <a:p>
            <a:pPr algn="just">
              <a:defRPr/>
            </a:pPr>
            <a:endParaRPr lang="en-IN" sz="2400" b="1" dirty="0">
              <a:solidFill>
                <a:srgbClr val="FFFF00"/>
              </a:solidFill>
              <a:latin typeface="Arial" pitchFamily="34" charset="0"/>
              <a:cs typeface="Arial" pitchFamily="34" charset="0"/>
            </a:endParaRPr>
          </a:p>
          <a:p>
            <a:pPr algn="just">
              <a:defRPr/>
            </a:pPr>
            <a:endParaRPr lang="en-US" sz="2400" dirty="0">
              <a:solidFill>
                <a:srgbClr val="FFFF00"/>
              </a:solidFill>
              <a:latin typeface="Arial" pitchFamily="34" charset="0"/>
              <a:cs typeface="Arial" pitchFamily="34" charset="0"/>
            </a:endParaRPr>
          </a:p>
          <a:p>
            <a:pPr algn="just">
              <a:defRPr/>
            </a:pPr>
            <a:endParaRPr lang="en-US" sz="2400" dirty="0">
              <a:solidFill>
                <a:srgbClr val="FFFF00"/>
              </a:solidFill>
              <a:latin typeface="Arial" pitchFamily="34" charset="0"/>
              <a:cs typeface="Arial" pitchFamily="34" charset="0"/>
            </a:endParaRPr>
          </a:p>
        </p:txBody>
      </p:sp>
    </p:spTree>
  </p:cSld>
  <p:clrMapOvr>
    <a:masterClrMapping/>
  </p:clrMapOvr>
  <p:transition advClick="0">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ChangeArrowheads="1"/>
          </p:cNvSpPr>
          <p:nvPr/>
        </p:nvSpPr>
        <p:spPr bwMode="auto">
          <a:xfrm>
            <a:off x="684213" y="260350"/>
            <a:ext cx="7127875" cy="873125"/>
          </a:xfrm>
          <a:prstGeom prst="rect">
            <a:avLst/>
          </a:prstGeom>
          <a:noFill/>
          <a:ln w="9525">
            <a:noFill/>
            <a:miter lim="800000"/>
            <a:headEnd/>
            <a:tailEnd/>
          </a:ln>
        </p:spPr>
        <p:txBody>
          <a:bodyPr/>
          <a:lstStyle/>
          <a:p>
            <a:pPr algn="ctr" eaLnBrk="1" hangingPunct="1"/>
            <a:r>
              <a:rPr lang="en-IN" sz="4400" b="1">
                <a:solidFill>
                  <a:srgbClr val="FFFF00"/>
                </a:solidFill>
                <a:latin typeface="Arial" charset="0"/>
                <a:cs typeface="Arial" charset="0"/>
              </a:rPr>
              <a:t>Text File Functions</a:t>
            </a:r>
          </a:p>
        </p:txBody>
      </p:sp>
      <p:sp>
        <p:nvSpPr>
          <p:cNvPr id="18435" name="Rectangle 4"/>
          <p:cNvSpPr txBox="1">
            <a:spLocks noChangeArrowheads="1"/>
          </p:cNvSpPr>
          <p:nvPr/>
        </p:nvSpPr>
        <p:spPr bwMode="auto">
          <a:xfrm>
            <a:off x="395288" y="1268413"/>
            <a:ext cx="8569325" cy="5113337"/>
          </a:xfrm>
          <a:prstGeom prst="rect">
            <a:avLst/>
          </a:prstGeom>
          <a:noFill/>
          <a:ln w="9525">
            <a:noFill/>
            <a:miter lim="800000"/>
            <a:headEnd/>
            <a:tailEnd/>
          </a:ln>
        </p:spPr>
        <p:txBody>
          <a:bodyPr/>
          <a:lstStyle/>
          <a:p>
            <a:r>
              <a:rPr lang="en-IN" sz="2400">
                <a:solidFill>
                  <a:srgbClr val="FFFF00"/>
                </a:solidFill>
                <a:latin typeface="Arial" charset="0"/>
                <a:cs typeface="Arial" charset="0"/>
              </a:rPr>
              <a:t>get() – read a single character from text file and store in a buffer.</a:t>
            </a:r>
          </a:p>
          <a:p>
            <a:endParaRPr lang="en-IN" sz="1600">
              <a:solidFill>
                <a:srgbClr val="FFFF00"/>
              </a:solidFill>
              <a:latin typeface="Arial" charset="0"/>
              <a:cs typeface="Arial" charset="0"/>
            </a:endParaRPr>
          </a:p>
          <a:p>
            <a:r>
              <a:rPr lang="en-IN" sz="2400">
                <a:solidFill>
                  <a:srgbClr val="FFFF00"/>
                </a:solidFill>
                <a:latin typeface="Arial" charset="0"/>
                <a:cs typeface="Arial" charset="0"/>
              </a:rPr>
              <a:t>e.g file.get(ch);</a:t>
            </a:r>
          </a:p>
          <a:p>
            <a:endParaRPr lang="en-IN" sz="1600">
              <a:solidFill>
                <a:srgbClr val="FFFF00"/>
              </a:solidFill>
              <a:latin typeface="Arial" charset="0"/>
              <a:cs typeface="Arial" charset="0"/>
            </a:endParaRPr>
          </a:p>
          <a:p>
            <a:r>
              <a:rPr lang="en-IN" sz="2400">
                <a:solidFill>
                  <a:srgbClr val="FFFF00"/>
                </a:solidFill>
                <a:latin typeface="Arial" charset="0"/>
                <a:cs typeface="Arial" charset="0"/>
              </a:rPr>
              <a:t>put() - writing a single character in textfile </a:t>
            </a:r>
          </a:p>
          <a:p>
            <a:endParaRPr lang="en-IN" sz="1600">
              <a:solidFill>
                <a:srgbClr val="FFFF00"/>
              </a:solidFill>
              <a:latin typeface="Arial" charset="0"/>
              <a:cs typeface="Arial" charset="0"/>
            </a:endParaRPr>
          </a:p>
          <a:p>
            <a:r>
              <a:rPr lang="en-IN" sz="2400">
                <a:solidFill>
                  <a:srgbClr val="FFFF00"/>
                </a:solidFill>
                <a:latin typeface="Arial" charset="0"/>
                <a:cs typeface="Arial" charset="0"/>
              </a:rPr>
              <a:t>e.g. file.put(ch);</a:t>
            </a:r>
          </a:p>
          <a:p>
            <a:endParaRPr lang="en-IN" sz="1600">
              <a:solidFill>
                <a:srgbClr val="FFFF00"/>
              </a:solidFill>
              <a:latin typeface="Arial" charset="0"/>
              <a:cs typeface="Arial" charset="0"/>
            </a:endParaRPr>
          </a:p>
          <a:p>
            <a:r>
              <a:rPr lang="en-IN" sz="2400">
                <a:solidFill>
                  <a:srgbClr val="FFFF00"/>
                </a:solidFill>
                <a:latin typeface="Arial" charset="0"/>
                <a:cs typeface="Arial" charset="0"/>
              </a:rPr>
              <a:t>getline() - read a line of text from text file store in a buffer.</a:t>
            </a:r>
          </a:p>
          <a:p>
            <a:endParaRPr lang="en-IN" sz="1600">
              <a:solidFill>
                <a:srgbClr val="FFFF00"/>
              </a:solidFill>
              <a:latin typeface="Arial" charset="0"/>
              <a:cs typeface="Arial" charset="0"/>
            </a:endParaRPr>
          </a:p>
          <a:p>
            <a:r>
              <a:rPr lang="en-IN" sz="2400">
                <a:solidFill>
                  <a:srgbClr val="FFFF00"/>
                </a:solidFill>
                <a:latin typeface="Arial" charset="0"/>
                <a:cs typeface="Arial" charset="0"/>
              </a:rPr>
              <a:t>e.g file.getline(s,80);</a:t>
            </a:r>
          </a:p>
          <a:p>
            <a:endParaRPr lang="en-IN" sz="1600">
              <a:latin typeface="Arial" charset="0"/>
              <a:cs typeface="Arial" charset="0"/>
            </a:endParaRPr>
          </a:p>
          <a:p>
            <a:r>
              <a:rPr lang="en-IN" sz="2400">
                <a:solidFill>
                  <a:srgbClr val="FFFF00"/>
                </a:solidFill>
                <a:latin typeface="Arial" charset="0"/>
                <a:cs typeface="Arial" charset="0"/>
              </a:rPr>
              <a:t>We can also use </a:t>
            </a:r>
            <a:r>
              <a:rPr lang="en-IN" sz="2400" b="1">
                <a:solidFill>
                  <a:srgbClr val="FFFF00"/>
                </a:solidFill>
                <a:latin typeface="Arial" charset="0"/>
                <a:cs typeface="Arial" charset="0"/>
              </a:rPr>
              <a:t>file&gt;&gt;ch for reading and file&lt;&lt;ch writing in text file. But &gt;&gt; operator </a:t>
            </a:r>
            <a:r>
              <a:rPr lang="en-IN" sz="2400">
                <a:solidFill>
                  <a:srgbClr val="FFFF00"/>
                </a:solidFill>
                <a:latin typeface="Arial" charset="0"/>
                <a:cs typeface="Arial" charset="0"/>
              </a:rPr>
              <a:t>does not accept white spaces.</a:t>
            </a:r>
          </a:p>
          <a:p>
            <a:pPr algn="just"/>
            <a:endParaRPr lang="en-US" sz="2400">
              <a:solidFill>
                <a:srgbClr val="FFFF00"/>
              </a:solidFill>
              <a:latin typeface="Arial" charset="0"/>
              <a:cs typeface="Arial" charset="0"/>
            </a:endParaRPr>
          </a:p>
          <a:p>
            <a:pPr algn="just"/>
            <a:endParaRPr lang="en-US" sz="2400">
              <a:solidFill>
                <a:srgbClr val="FFFF00"/>
              </a:solidFill>
              <a:latin typeface="Arial" charset="0"/>
              <a:cs typeface="Arial" charset="0"/>
            </a:endParaRPr>
          </a:p>
        </p:txBody>
      </p:sp>
    </p:spTree>
  </p:cSld>
  <p:clrMapOvr>
    <a:masterClrMapping/>
  </p:clrMapOvr>
  <p:transition advClick="0">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ChangeArrowheads="1"/>
          </p:cNvSpPr>
          <p:nvPr/>
        </p:nvSpPr>
        <p:spPr bwMode="auto">
          <a:xfrm>
            <a:off x="684213" y="260350"/>
            <a:ext cx="7127875" cy="576263"/>
          </a:xfrm>
          <a:prstGeom prst="rect">
            <a:avLst/>
          </a:prstGeom>
          <a:noFill/>
          <a:ln w="9525">
            <a:noFill/>
            <a:miter lim="800000"/>
            <a:headEnd/>
            <a:tailEnd/>
          </a:ln>
        </p:spPr>
        <p:txBody>
          <a:bodyPr/>
          <a:lstStyle/>
          <a:p>
            <a:r>
              <a:rPr lang="en-IN" sz="2400" b="1">
                <a:solidFill>
                  <a:srgbClr val="FFFF00"/>
                </a:solidFill>
                <a:latin typeface="Arial" charset="0"/>
                <a:cs typeface="Arial" charset="0"/>
              </a:rPr>
              <a:t>Program to create a text file using strings I/O</a:t>
            </a:r>
          </a:p>
        </p:txBody>
      </p:sp>
      <p:sp>
        <p:nvSpPr>
          <p:cNvPr id="19459" name="Rectangle 4"/>
          <p:cNvSpPr txBox="1">
            <a:spLocks noChangeArrowheads="1"/>
          </p:cNvSpPr>
          <p:nvPr/>
        </p:nvSpPr>
        <p:spPr bwMode="auto">
          <a:xfrm>
            <a:off x="0" y="981074"/>
            <a:ext cx="9144000" cy="5876925"/>
          </a:xfrm>
          <a:prstGeom prst="rect">
            <a:avLst/>
          </a:prstGeom>
          <a:noFill/>
          <a:ln w="9525">
            <a:noFill/>
            <a:miter lim="800000"/>
            <a:headEnd/>
            <a:tailEnd/>
          </a:ln>
        </p:spPr>
        <p:txBody>
          <a:bodyPr/>
          <a:lstStyle/>
          <a:p>
            <a:r>
              <a:rPr lang="en-IN" sz="2000" dirty="0" smtClean="0">
                <a:solidFill>
                  <a:srgbClr val="FFFF00"/>
                </a:solidFill>
                <a:latin typeface="Arial" charset="0"/>
                <a:cs typeface="Arial" charset="0"/>
              </a:rPr>
              <a:t>#include&lt;</a:t>
            </a:r>
            <a:r>
              <a:rPr lang="en-IN" sz="2000" dirty="0" err="1" smtClean="0">
                <a:solidFill>
                  <a:srgbClr val="FFFF00"/>
                </a:solidFill>
                <a:latin typeface="Arial" charset="0"/>
                <a:cs typeface="Arial" charset="0"/>
              </a:rPr>
              <a:t>stdio.h</a:t>
            </a:r>
            <a:r>
              <a:rPr lang="en-IN" sz="2000" dirty="0" smtClean="0">
                <a:solidFill>
                  <a:srgbClr val="FFFF00"/>
                </a:solidFill>
                <a:latin typeface="Arial" charset="0"/>
                <a:cs typeface="Arial" charset="0"/>
              </a:rPr>
              <a:t>&gt;</a:t>
            </a:r>
          </a:p>
          <a:p>
            <a:r>
              <a:rPr lang="en-IN" sz="2000" dirty="0" smtClean="0">
                <a:solidFill>
                  <a:srgbClr val="FFFF00"/>
                </a:solidFill>
                <a:latin typeface="Arial" charset="0"/>
                <a:cs typeface="Arial" charset="0"/>
              </a:rPr>
              <a:t>#include&lt;</a:t>
            </a:r>
            <a:r>
              <a:rPr lang="en-IN" sz="2000" dirty="0" err="1" smtClean="0">
                <a:solidFill>
                  <a:srgbClr val="FFFF00"/>
                </a:solidFill>
                <a:latin typeface="Arial" charset="0"/>
                <a:cs typeface="Arial" charset="0"/>
              </a:rPr>
              <a:t>fstream.h</a:t>
            </a:r>
            <a:r>
              <a:rPr lang="en-IN" sz="2000" dirty="0" smtClean="0">
                <a:solidFill>
                  <a:srgbClr val="FFFF00"/>
                </a:solidFill>
                <a:latin typeface="Arial" charset="0"/>
                <a:cs typeface="Arial" charset="0"/>
              </a:rPr>
              <a:t>&gt; //header file for file operations</a:t>
            </a:r>
          </a:p>
          <a:p>
            <a:r>
              <a:rPr lang="en-IN" sz="2000" dirty="0" smtClean="0">
                <a:solidFill>
                  <a:srgbClr val="FFFF00"/>
                </a:solidFill>
                <a:latin typeface="Arial" charset="0"/>
                <a:cs typeface="Arial" charset="0"/>
              </a:rPr>
              <a:t>void main()</a:t>
            </a:r>
          </a:p>
          <a:p>
            <a:r>
              <a:rPr lang="en-IN" sz="2000" dirty="0" smtClean="0">
                <a:solidFill>
                  <a:srgbClr val="FFFF00"/>
                </a:solidFill>
                <a:latin typeface="Arial" charset="0"/>
                <a:cs typeface="Arial" charset="0"/>
              </a:rPr>
              <a:t>{</a:t>
            </a:r>
          </a:p>
          <a:p>
            <a:r>
              <a:rPr lang="en-IN" sz="2000" dirty="0" smtClean="0">
                <a:solidFill>
                  <a:srgbClr val="FFFF00"/>
                </a:solidFill>
                <a:latin typeface="Arial" charset="0"/>
                <a:cs typeface="Arial" charset="0"/>
              </a:rPr>
              <a:t>char s[80], </a:t>
            </a:r>
            <a:r>
              <a:rPr lang="en-IN" sz="2000" dirty="0" err="1" smtClean="0">
                <a:solidFill>
                  <a:srgbClr val="FFFF00"/>
                </a:solidFill>
                <a:latin typeface="Arial" charset="0"/>
                <a:cs typeface="Arial" charset="0"/>
              </a:rPr>
              <a:t>ch</a:t>
            </a:r>
            <a:r>
              <a:rPr lang="en-IN" sz="2000" dirty="0" smtClean="0">
                <a:solidFill>
                  <a:srgbClr val="FFFF00"/>
                </a:solidFill>
                <a:latin typeface="Arial" charset="0"/>
                <a:cs typeface="Arial" charset="0"/>
              </a:rPr>
              <a:t>;</a:t>
            </a:r>
          </a:p>
          <a:p>
            <a:r>
              <a:rPr lang="en-IN" sz="2000" dirty="0" err="1" smtClean="0">
                <a:solidFill>
                  <a:srgbClr val="FFFF00"/>
                </a:solidFill>
                <a:latin typeface="Arial" charset="0"/>
                <a:cs typeface="Arial" charset="0"/>
              </a:rPr>
              <a:t>ofstream</a:t>
            </a:r>
            <a:r>
              <a:rPr lang="en-IN" sz="2000" dirty="0" smtClean="0">
                <a:solidFill>
                  <a:srgbClr val="FFFF00"/>
                </a:solidFill>
                <a:latin typeface="Arial" charset="0"/>
                <a:cs typeface="Arial" charset="0"/>
              </a:rPr>
              <a:t> file("myfile.txt"); //open myfile.txt in default output mode</a:t>
            </a:r>
          </a:p>
          <a:p>
            <a:r>
              <a:rPr lang="en-IN" sz="2000" dirty="0" smtClean="0">
                <a:solidFill>
                  <a:srgbClr val="FFFF00"/>
                </a:solidFill>
                <a:latin typeface="Arial" charset="0"/>
                <a:cs typeface="Arial" charset="0"/>
              </a:rPr>
              <a:t>do</a:t>
            </a:r>
          </a:p>
          <a:p>
            <a:r>
              <a:rPr lang="en-IN" sz="2000" dirty="0" smtClean="0">
                <a:solidFill>
                  <a:srgbClr val="FFFF00"/>
                </a:solidFill>
                <a:latin typeface="Arial" charset="0"/>
                <a:cs typeface="Arial" charset="0"/>
              </a:rPr>
              <a:t>{</a:t>
            </a:r>
          </a:p>
          <a:p>
            <a:r>
              <a:rPr lang="en-IN" sz="2000" dirty="0" smtClean="0">
                <a:solidFill>
                  <a:srgbClr val="FFFF00"/>
                </a:solidFill>
                <a:latin typeface="Arial" charset="0"/>
                <a:cs typeface="Arial" charset="0"/>
              </a:rPr>
              <a:t>	</a:t>
            </a:r>
            <a:r>
              <a:rPr lang="en-IN" sz="2000" dirty="0" err="1" smtClean="0">
                <a:solidFill>
                  <a:srgbClr val="FFFF00"/>
                </a:solidFill>
                <a:latin typeface="Arial" charset="0"/>
                <a:cs typeface="Arial" charset="0"/>
              </a:rPr>
              <a:t>cout</a:t>
            </a:r>
            <a:r>
              <a:rPr lang="en-IN" sz="2000" dirty="0" smtClean="0">
                <a:solidFill>
                  <a:srgbClr val="FFFF00"/>
                </a:solidFill>
                <a:latin typeface="Arial" charset="0"/>
                <a:cs typeface="Arial" charset="0"/>
              </a:rPr>
              <a:t>&lt;&lt;"\n Enter line of text:";</a:t>
            </a:r>
          </a:p>
          <a:p>
            <a:r>
              <a:rPr lang="en-IN" sz="2000" dirty="0" smtClean="0">
                <a:solidFill>
                  <a:srgbClr val="FFFF00"/>
                </a:solidFill>
                <a:latin typeface="Arial" charset="0"/>
                <a:cs typeface="Arial" charset="0"/>
              </a:rPr>
              <a:t>	gets(s); //standard input</a:t>
            </a:r>
          </a:p>
          <a:p>
            <a:r>
              <a:rPr lang="en-IN" sz="2000" dirty="0" smtClean="0">
                <a:solidFill>
                  <a:srgbClr val="FFFF00"/>
                </a:solidFill>
                <a:latin typeface="Arial" charset="0"/>
                <a:cs typeface="Arial" charset="0"/>
              </a:rPr>
              <a:t>	file&lt;&lt;s; //write in a file myfile.txt</a:t>
            </a:r>
          </a:p>
          <a:p>
            <a:r>
              <a:rPr lang="en-IN" sz="2000" dirty="0" smtClean="0">
                <a:solidFill>
                  <a:srgbClr val="FFFF00"/>
                </a:solidFill>
                <a:latin typeface="Arial" charset="0"/>
                <a:cs typeface="Arial" charset="0"/>
              </a:rPr>
              <a:t>	</a:t>
            </a:r>
            <a:r>
              <a:rPr lang="en-IN" sz="2000" dirty="0" err="1" smtClean="0">
                <a:solidFill>
                  <a:srgbClr val="FFFF00"/>
                </a:solidFill>
                <a:latin typeface="Arial" charset="0"/>
                <a:cs typeface="Arial" charset="0"/>
              </a:rPr>
              <a:t>cout</a:t>
            </a:r>
            <a:r>
              <a:rPr lang="en-IN" sz="2000" dirty="0" smtClean="0">
                <a:solidFill>
                  <a:srgbClr val="FFFF00"/>
                </a:solidFill>
                <a:latin typeface="Arial" charset="0"/>
                <a:cs typeface="Arial" charset="0"/>
              </a:rPr>
              <a:t>&lt;&lt;"\n More input ? y/n : ";</a:t>
            </a:r>
          </a:p>
          <a:p>
            <a:r>
              <a:rPr lang="en-IN" sz="2000" dirty="0" smtClean="0">
                <a:solidFill>
                  <a:srgbClr val="FFFF00"/>
                </a:solidFill>
                <a:latin typeface="Arial" charset="0"/>
                <a:cs typeface="Arial" charset="0"/>
              </a:rPr>
              <a:t>	</a:t>
            </a:r>
            <a:r>
              <a:rPr lang="en-IN" sz="2000" dirty="0" err="1" smtClean="0">
                <a:solidFill>
                  <a:srgbClr val="FFFF00"/>
                </a:solidFill>
                <a:latin typeface="Arial" charset="0"/>
                <a:cs typeface="Arial" charset="0"/>
              </a:rPr>
              <a:t>cin</a:t>
            </a:r>
            <a:r>
              <a:rPr lang="en-IN" sz="2000" dirty="0" smtClean="0">
                <a:solidFill>
                  <a:srgbClr val="FFFF00"/>
                </a:solidFill>
                <a:latin typeface="Arial" charset="0"/>
                <a:cs typeface="Arial" charset="0"/>
              </a:rPr>
              <a:t>&gt;&gt;</a:t>
            </a:r>
            <a:r>
              <a:rPr lang="en-IN" sz="2000" dirty="0" err="1" smtClean="0">
                <a:solidFill>
                  <a:srgbClr val="FFFF00"/>
                </a:solidFill>
                <a:latin typeface="Arial" charset="0"/>
                <a:cs typeface="Arial" charset="0"/>
              </a:rPr>
              <a:t>ch</a:t>
            </a:r>
            <a:r>
              <a:rPr lang="en-IN" sz="2000" dirty="0" smtClean="0">
                <a:solidFill>
                  <a:srgbClr val="FFFF00"/>
                </a:solidFill>
                <a:latin typeface="Arial" charset="0"/>
                <a:cs typeface="Arial" charset="0"/>
              </a:rPr>
              <a:t>;</a:t>
            </a:r>
          </a:p>
          <a:p>
            <a:r>
              <a:rPr lang="en-IN" sz="2000" dirty="0" smtClean="0">
                <a:solidFill>
                  <a:srgbClr val="FFFF00"/>
                </a:solidFill>
                <a:latin typeface="Arial" charset="0"/>
                <a:cs typeface="Arial" charset="0"/>
              </a:rPr>
              <a:t>}</a:t>
            </a:r>
          </a:p>
          <a:p>
            <a:r>
              <a:rPr lang="en-IN" sz="2000" dirty="0" smtClean="0">
                <a:solidFill>
                  <a:srgbClr val="FFFF00"/>
                </a:solidFill>
                <a:latin typeface="Arial" charset="0"/>
                <a:cs typeface="Arial" charset="0"/>
              </a:rPr>
              <a:t>while(</a:t>
            </a:r>
            <a:r>
              <a:rPr lang="en-IN" sz="2000" dirty="0" err="1" smtClean="0">
                <a:solidFill>
                  <a:srgbClr val="FFFF00"/>
                </a:solidFill>
                <a:latin typeface="Arial" charset="0"/>
                <a:cs typeface="Arial" charset="0"/>
              </a:rPr>
              <a:t>ch</a:t>
            </a:r>
            <a:r>
              <a:rPr lang="en-IN" sz="2000" dirty="0" smtClean="0">
                <a:solidFill>
                  <a:srgbClr val="FFFF00"/>
                </a:solidFill>
                <a:latin typeface="Arial" charset="0"/>
                <a:cs typeface="Arial" charset="0"/>
              </a:rPr>
              <a:t>=='y' || </a:t>
            </a:r>
            <a:r>
              <a:rPr lang="en-IN" sz="2000" dirty="0" err="1" smtClean="0">
                <a:solidFill>
                  <a:srgbClr val="FFFF00"/>
                </a:solidFill>
                <a:latin typeface="Arial" charset="0"/>
                <a:cs typeface="Arial" charset="0"/>
              </a:rPr>
              <a:t>ch</a:t>
            </a:r>
            <a:r>
              <a:rPr lang="en-IN" sz="2000" dirty="0" smtClean="0">
                <a:solidFill>
                  <a:srgbClr val="FFFF00"/>
                </a:solidFill>
                <a:latin typeface="Arial" charset="0"/>
                <a:cs typeface="Arial" charset="0"/>
              </a:rPr>
              <a:t>=='Y');</a:t>
            </a:r>
          </a:p>
          <a:p>
            <a:r>
              <a:rPr lang="en-IN" sz="2000" dirty="0" err="1" smtClean="0">
                <a:solidFill>
                  <a:srgbClr val="FFFF00"/>
                </a:solidFill>
                <a:latin typeface="Arial" charset="0"/>
                <a:cs typeface="Arial" charset="0"/>
              </a:rPr>
              <a:t>file.close</a:t>
            </a:r>
            <a:r>
              <a:rPr lang="en-IN" sz="2000" dirty="0" smtClean="0">
                <a:solidFill>
                  <a:srgbClr val="FFFF00"/>
                </a:solidFill>
                <a:latin typeface="Arial" charset="0"/>
                <a:cs typeface="Arial" charset="0"/>
              </a:rPr>
              <a:t>();</a:t>
            </a:r>
          </a:p>
          <a:p>
            <a:r>
              <a:rPr lang="en-IN" sz="2000" dirty="0" smtClean="0">
                <a:solidFill>
                  <a:srgbClr val="FFFF00"/>
                </a:solidFill>
                <a:latin typeface="Arial" charset="0"/>
                <a:cs typeface="Arial" charset="0"/>
              </a:rPr>
              <a:t>} //end of main</a:t>
            </a:r>
            <a:endParaRPr lang="en-US" sz="2000" dirty="0">
              <a:solidFill>
                <a:srgbClr val="FFFF00"/>
              </a:solidFill>
              <a:latin typeface="Arial" charset="0"/>
              <a:cs typeface="Arial" charset="0"/>
            </a:endParaRPr>
          </a:p>
        </p:txBody>
      </p:sp>
    </p:spTree>
  </p:cSld>
  <p:clrMapOvr>
    <a:masterClrMapping/>
  </p:clrMapOvr>
  <p:transition advClick="0">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ChangeArrowheads="1"/>
          </p:cNvSpPr>
          <p:nvPr/>
        </p:nvSpPr>
        <p:spPr bwMode="auto">
          <a:xfrm>
            <a:off x="684213" y="260350"/>
            <a:ext cx="7775575" cy="576263"/>
          </a:xfrm>
          <a:prstGeom prst="rect">
            <a:avLst/>
          </a:prstGeom>
          <a:noFill/>
          <a:ln w="9525">
            <a:noFill/>
            <a:miter lim="800000"/>
            <a:headEnd/>
            <a:tailEnd/>
          </a:ln>
        </p:spPr>
        <p:txBody>
          <a:bodyPr/>
          <a:lstStyle/>
          <a:p>
            <a:pPr algn="ctr"/>
            <a:r>
              <a:rPr lang="en-IN" sz="2400" b="1">
                <a:solidFill>
                  <a:srgbClr val="FFFF00"/>
                </a:solidFill>
                <a:latin typeface="Arial" charset="0"/>
                <a:cs typeface="Arial" charset="0"/>
              </a:rPr>
              <a:t>Program to read content of ‘myfile.txt’ and display it on monitor.</a:t>
            </a:r>
          </a:p>
          <a:p>
            <a:endParaRPr lang="en-IN" sz="2400" b="1">
              <a:solidFill>
                <a:srgbClr val="FFFF00"/>
              </a:solidFill>
              <a:latin typeface="Arial" charset="0"/>
              <a:cs typeface="Arial" charset="0"/>
            </a:endParaRPr>
          </a:p>
        </p:txBody>
      </p:sp>
      <p:sp>
        <p:nvSpPr>
          <p:cNvPr id="20483" name="Rectangle 4"/>
          <p:cNvSpPr txBox="1">
            <a:spLocks noChangeArrowheads="1"/>
          </p:cNvSpPr>
          <p:nvPr/>
        </p:nvSpPr>
        <p:spPr bwMode="auto">
          <a:xfrm>
            <a:off x="323850" y="1268413"/>
            <a:ext cx="8569325" cy="5113337"/>
          </a:xfrm>
          <a:prstGeom prst="rect">
            <a:avLst/>
          </a:prstGeom>
          <a:noFill/>
          <a:ln w="9525">
            <a:noFill/>
            <a:miter lim="800000"/>
            <a:headEnd/>
            <a:tailEnd/>
          </a:ln>
        </p:spPr>
        <p:txBody>
          <a:bodyPr/>
          <a:lstStyle/>
          <a:p>
            <a:r>
              <a:rPr lang="en-IN" sz="2000" dirty="0">
                <a:solidFill>
                  <a:srgbClr val="FFFF00"/>
                </a:solidFill>
                <a:latin typeface="Arial" charset="0"/>
                <a:cs typeface="Arial" charset="0"/>
              </a:rPr>
              <a:t>#include&lt;</a:t>
            </a:r>
            <a:r>
              <a:rPr lang="en-IN" sz="2000" dirty="0" err="1">
                <a:solidFill>
                  <a:srgbClr val="FFFF00"/>
                </a:solidFill>
                <a:latin typeface="Arial" charset="0"/>
                <a:cs typeface="Arial" charset="0"/>
              </a:rPr>
              <a:t>fstream.h</a:t>
            </a:r>
            <a:r>
              <a:rPr lang="en-IN" sz="2000" dirty="0">
                <a:solidFill>
                  <a:srgbClr val="FFFF00"/>
                </a:solidFill>
                <a:latin typeface="Arial" charset="0"/>
                <a:cs typeface="Arial" charset="0"/>
              </a:rPr>
              <a:t>&gt; //header file for file </a:t>
            </a:r>
            <a:r>
              <a:rPr lang="en-IN" sz="2000" dirty="0" smtClean="0">
                <a:solidFill>
                  <a:srgbClr val="FFFF00"/>
                </a:solidFill>
                <a:latin typeface="Arial" charset="0"/>
                <a:cs typeface="Arial" charset="0"/>
              </a:rPr>
              <a:t>operations</a:t>
            </a:r>
          </a:p>
          <a:p>
            <a:r>
              <a:rPr lang="en-IN" sz="2000" dirty="0" smtClean="0">
                <a:solidFill>
                  <a:srgbClr val="FFFF00"/>
                </a:solidFill>
                <a:latin typeface="Arial" charset="0"/>
                <a:cs typeface="Arial" charset="0"/>
              </a:rPr>
              <a:t>#include&lt;</a:t>
            </a:r>
            <a:r>
              <a:rPr lang="en-IN" sz="2000" dirty="0" err="1" smtClean="0">
                <a:solidFill>
                  <a:srgbClr val="FFFF00"/>
                </a:solidFill>
                <a:latin typeface="Arial" charset="0"/>
                <a:cs typeface="Arial" charset="0"/>
              </a:rPr>
              <a:t>conio.h</a:t>
            </a:r>
            <a:r>
              <a:rPr lang="en-IN" sz="2000" dirty="0" smtClean="0">
                <a:solidFill>
                  <a:srgbClr val="FFFF00"/>
                </a:solidFill>
                <a:latin typeface="Arial" charset="0"/>
                <a:cs typeface="Arial" charset="0"/>
              </a:rPr>
              <a:t>&gt;</a:t>
            </a:r>
            <a:endParaRPr lang="en-IN" sz="2000" dirty="0">
              <a:solidFill>
                <a:srgbClr val="FFFF00"/>
              </a:solidFill>
              <a:latin typeface="Arial" charset="0"/>
              <a:cs typeface="Arial" charset="0"/>
            </a:endParaRPr>
          </a:p>
          <a:p>
            <a:r>
              <a:rPr lang="en-IN" sz="2000" dirty="0">
                <a:solidFill>
                  <a:srgbClr val="FFFF00"/>
                </a:solidFill>
                <a:latin typeface="Arial" charset="0"/>
                <a:cs typeface="Arial" charset="0"/>
              </a:rPr>
              <a:t>void main()</a:t>
            </a:r>
          </a:p>
          <a:p>
            <a:r>
              <a:rPr lang="en-IN" sz="2000" dirty="0">
                <a:solidFill>
                  <a:srgbClr val="FFFF00"/>
                </a:solidFill>
                <a:latin typeface="Arial" charset="0"/>
                <a:cs typeface="Arial" charset="0"/>
              </a:rPr>
              <a:t>{</a:t>
            </a:r>
          </a:p>
          <a:p>
            <a:r>
              <a:rPr lang="en-IN" sz="2000" dirty="0">
                <a:solidFill>
                  <a:srgbClr val="FFFF00"/>
                </a:solidFill>
                <a:latin typeface="Arial" charset="0"/>
                <a:cs typeface="Arial" charset="0"/>
              </a:rPr>
              <a:t>char </a:t>
            </a:r>
            <a:r>
              <a:rPr lang="en-IN" sz="2000" dirty="0" err="1">
                <a:solidFill>
                  <a:srgbClr val="FFFF00"/>
                </a:solidFill>
                <a:latin typeface="Arial" charset="0"/>
                <a:cs typeface="Arial" charset="0"/>
              </a:rPr>
              <a:t>ch</a:t>
            </a:r>
            <a:r>
              <a:rPr lang="en-IN" sz="2000" dirty="0">
                <a:solidFill>
                  <a:srgbClr val="FFFF00"/>
                </a:solidFill>
                <a:latin typeface="Arial" charset="0"/>
                <a:cs typeface="Arial" charset="0"/>
              </a:rPr>
              <a:t>;</a:t>
            </a:r>
          </a:p>
          <a:p>
            <a:r>
              <a:rPr lang="en-IN" sz="2000" dirty="0" err="1">
                <a:solidFill>
                  <a:srgbClr val="FFFF00"/>
                </a:solidFill>
                <a:latin typeface="Arial" charset="0"/>
                <a:cs typeface="Arial" charset="0"/>
              </a:rPr>
              <a:t>ifstream</a:t>
            </a:r>
            <a:r>
              <a:rPr lang="en-IN" sz="2000" dirty="0">
                <a:solidFill>
                  <a:srgbClr val="FFFF00"/>
                </a:solidFill>
                <a:latin typeface="Arial" charset="0"/>
                <a:cs typeface="Arial" charset="0"/>
              </a:rPr>
              <a:t> file(“myfile.txt”); //open myfile.txt in default input mode</a:t>
            </a:r>
          </a:p>
          <a:p>
            <a:r>
              <a:rPr lang="en-IN" sz="2000" dirty="0">
                <a:solidFill>
                  <a:srgbClr val="FFFF00"/>
                </a:solidFill>
                <a:latin typeface="Arial" charset="0"/>
                <a:cs typeface="Arial" charset="0"/>
              </a:rPr>
              <a:t>while(file)</a:t>
            </a:r>
          </a:p>
          <a:p>
            <a:r>
              <a:rPr lang="en-IN" sz="2000" dirty="0">
                <a:solidFill>
                  <a:srgbClr val="FFFF00"/>
                </a:solidFill>
                <a:latin typeface="Arial" charset="0"/>
                <a:cs typeface="Arial" charset="0"/>
              </a:rPr>
              <a:t>{ </a:t>
            </a:r>
            <a:endParaRPr lang="en-IN" sz="2000" dirty="0" smtClean="0">
              <a:solidFill>
                <a:srgbClr val="FFFF00"/>
              </a:solidFill>
              <a:latin typeface="Arial" charset="0"/>
              <a:cs typeface="Arial" charset="0"/>
            </a:endParaRPr>
          </a:p>
          <a:p>
            <a:r>
              <a:rPr lang="en-IN" sz="2000" dirty="0">
                <a:solidFill>
                  <a:srgbClr val="FFFF00"/>
                </a:solidFill>
                <a:latin typeface="Arial" charset="0"/>
                <a:cs typeface="Arial" charset="0"/>
              </a:rPr>
              <a:t>	</a:t>
            </a:r>
            <a:r>
              <a:rPr lang="en-IN" sz="2000" dirty="0" err="1" smtClean="0">
                <a:solidFill>
                  <a:srgbClr val="FFFF00"/>
                </a:solidFill>
                <a:latin typeface="Arial" charset="0"/>
                <a:cs typeface="Arial" charset="0"/>
              </a:rPr>
              <a:t>file.get</a:t>
            </a:r>
            <a:r>
              <a:rPr lang="en-IN" sz="2000" dirty="0" smtClean="0">
                <a:solidFill>
                  <a:srgbClr val="FFFF00"/>
                </a:solidFill>
                <a:latin typeface="Arial" charset="0"/>
                <a:cs typeface="Arial" charset="0"/>
              </a:rPr>
              <a:t>(</a:t>
            </a:r>
            <a:r>
              <a:rPr lang="en-IN" sz="2000" dirty="0" err="1" smtClean="0">
                <a:solidFill>
                  <a:srgbClr val="FFFF00"/>
                </a:solidFill>
                <a:latin typeface="Arial" charset="0"/>
                <a:cs typeface="Arial" charset="0"/>
              </a:rPr>
              <a:t>ch</a:t>
            </a:r>
            <a:r>
              <a:rPr lang="en-IN" sz="2000" dirty="0">
                <a:solidFill>
                  <a:srgbClr val="FFFF00"/>
                </a:solidFill>
                <a:latin typeface="Arial" charset="0"/>
                <a:cs typeface="Arial" charset="0"/>
              </a:rPr>
              <a:t>) // read </a:t>
            </a:r>
            <a:r>
              <a:rPr lang="en-IN" sz="2000" dirty="0" smtClean="0">
                <a:solidFill>
                  <a:srgbClr val="FFFF00"/>
                </a:solidFill>
                <a:latin typeface="Arial" charset="0"/>
                <a:cs typeface="Arial" charset="0"/>
              </a:rPr>
              <a:t>a character </a:t>
            </a:r>
            <a:r>
              <a:rPr lang="en-IN" sz="2000" dirty="0">
                <a:solidFill>
                  <a:srgbClr val="FFFF00"/>
                </a:solidFill>
                <a:latin typeface="Arial" charset="0"/>
                <a:cs typeface="Arial" charset="0"/>
              </a:rPr>
              <a:t>from text file </a:t>
            </a:r>
            <a:r>
              <a:rPr lang="en-IN" sz="2000" dirty="0" smtClean="0">
                <a:solidFill>
                  <a:srgbClr val="FFFF00"/>
                </a:solidFill>
                <a:latin typeface="Arial" charset="0"/>
                <a:cs typeface="Arial" charset="0"/>
              </a:rPr>
              <a:t>‘myfile.txt</a:t>
            </a:r>
            <a:r>
              <a:rPr lang="en-IN" sz="2000" dirty="0">
                <a:solidFill>
                  <a:srgbClr val="FFFF00"/>
                </a:solidFill>
                <a:latin typeface="Arial" charset="0"/>
                <a:cs typeface="Arial" charset="0"/>
              </a:rPr>
              <a:t>’</a:t>
            </a:r>
          </a:p>
          <a:p>
            <a:r>
              <a:rPr lang="en-IN" sz="2000" dirty="0" smtClean="0">
                <a:solidFill>
                  <a:srgbClr val="FFFF00"/>
                </a:solidFill>
                <a:latin typeface="Arial" charset="0"/>
                <a:cs typeface="Arial" charset="0"/>
              </a:rPr>
              <a:t>	</a:t>
            </a:r>
            <a:r>
              <a:rPr lang="en-IN" sz="2000" dirty="0" err="1" smtClean="0">
                <a:solidFill>
                  <a:srgbClr val="FFFF00"/>
                </a:solidFill>
                <a:latin typeface="Arial" charset="0"/>
                <a:cs typeface="Arial" charset="0"/>
              </a:rPr>
              <a:t>cout</a:t>
            </a:r>
            <a:r>
              <a:rPr lang="en-IN" sz="2000" dirty="0">
                <a:solidFill>
                  <a:srgbClr val="FFFF00"/>
                </a:solidFill>
                <a:latin typeface="Arial" charset="0"/>
                <a:cs typeface="Arial" charset="0"/>
              </a:rPr>
              <a:t>&lt;&lt;</a:t>
            </a:r>
            <a:r>
              <a:rPr lang="en-IN" sz="2000" dirty="0" err="1">
                <a:solidFill>
                  <a:srgbClr val="FFFF00"/>
                </a:solidFill>
                <a:latin typeface="Arial" charset="0"/>
                <a:cs typeface="Arial" charset="0"/>
              </a:rPr>
              <a:t>ch</a:t>
            </a:r>
            <a:r>
              <a:rPr lang="en-IN" sz="2000" dirty="0">
                <a:solidFill>
                  <a:srgbClr val="FFFF00"/>
                </a:solidFill>
                <a:latin typeface="Arial" charset="0"/>
                <a:cs typeface="Arial" charset="0"/>
              </a:rPr>
              <a:t>; // write a character in text file ‘myfile.txt ‘</a:t>
            </a:r>
          </a:p>
          <a:p>
            <a:r>
              <a:rPr lang="en-IN" sz="2000" dirty="0">
                <a:solidFill>
                  <a:srgbClr val="FFFF00"/>
                </a:solidFill>
                <a:latin typeface="Arial" charset="0"/>
                <a:cs typeface="Arial" charset="0"/>
              </a:rPr>
              <a:t>}</a:t>
            </a:r>
          </a:p>
          <a:p>
            <a:r>
              <a:rPr lang="en-IN" sz="2000" dirty="0" err="1">
                <a:solidFill>
                  <a:srgbClr val="FFFF00"/>
                </a:solidFill>
                <a:latin typeface="Arial" charset="0"/>
                <a:cs typeface="Arial" charset="0"/>
              </a:rPr>
              <a:t>file.close</a:t>
            </a:r>
            <a:r>
              <a:rPr lang="en-IN" sz="2000" dirty="0" smtClean="0">
                <a:solidFill>
                  <a:srgbClr val="FFFF00"/>
                </a:solidFill>
                <a:latin typeface="Arial" charset="0"/>
                <a:cs typeface="Arial" charset="0"/>
              </a:rPr>
              <a:t>();</a:t>
            </a:r>
          </a:p>
          <a:p>
            <a:r>
              <a:rPr lang="en-IN" sz="2000" dirty="0" err="1">
                <a:solidFill>
                  <a:srgbClr val="FFFF00"/>
                </a:solidFill>
                <a:latin typeface="Arial" charset="0"/>
                <a:cs typeface="Arial" charset="0"/>
              </a:rPr>
              <a:t>g</a:t>
            </a:r>
            <a:r>
              <a:rPr lang="en-IN" sz="2000" dirty="0" err="1" smtClean="0">
                <a:solidFill>
                  <a:srgbClr val="FFFF00"/>
                </a:solidFill>
                <a:latin typeface="Arial" charset="0"/>
                <a:cs typeface="Arial" charset="0"/>
              </a:rPr>
              <a:t>etch</a:t>
            </a:r>
            <a:r>
              <a:rPr lang="en-IN" sz="2000" dirty="0" smtClean="0">
                <a:solidFill>
                  <a:srgbClr val="FFFF00"/>
                </a:solidFill>
                <a:latin typeface="Arial" charset="0"/>
                <a:cs typeface="Arial" charset="0"/>
              </a:rPr>
              <a:t>();</a:t>
            </a:r>
            <a:endParaRPr lang="en-IN" sz="2000" dirty="0">
              <a:solidFill>
                <a:srgbClr val="FFFF00"/>
              </a:solidFill>
              <a:latin typeface="Arial" charset="0"/>
              <a:cs typeface="Arial" charset="0"/>
            </a:endParaRPr>
          </a:p>
          <a:p>
            <a:r>
              <a:rPr lang="en-IN" sz="2000" dirty="0">
                <a:solidFill>
                  <a:srgbClr val="FFFF00"/>
                </a:solidFill>
                <a:latin typeface="Arial" charset="0"/>
                <a:cs typeface="Arial" charset="0"/>
              </a:rPr>
              <a:t>} //end of main</a:t>
            </a:r>
            <a:endParaRPr lang="en-US" sz="2400" dirty="0">
              <a:solidFill>
                <a:srgbClr val="FFFF00"/>
              </a:solidFill>
              <a:latin typeface="Arial" charset="0"/>
              <a:cs typeface="Arial" charset="0"/>
            </a:endParaRPr>
          </a:p>
        </p:txBody>
      </p:sp>
    </p:spTree>
  </p:cSld>
  <p:clrMapOvr>
    <a:masterClrMapping/>
  </p:clrMapOvr>
  <p:transition advClick="0">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ChangeArrowheads="1"/>
          </p:cNvSpPr>
          <p:nvPr/>
        </p:nvSpPr>
        <p:spPr bwMode="auto">
          <a:xfrm>
            <a:off x="684213" y="260350"/>
            <a:ext cx="7127875" cy="873125"/>
          </a:xfrm>
          <a:prstGeom prst="rect">
            <a:avLst/>
          </a:prstGeom>
          <a:noFill/>
          <a:ln w="9525">
            <a:noFill/>
            <a:miter lim="800000"/>
            <a:headEnd/>
            <a:tailEnd/>
          </a:ln>
        </p:spPr>
        <p:txBody>
          <a:bodyPr/>
          <a:lstStyle/>
          <a:p>
            <a:pPr algn="ctr" eaLnBrk="1" hangingPunct="1"/>
            <a:r>
              <a:rPr lang="en-IN" sz="4400" b="1">
                <a:solidFill>
                  <a:srgbClr val="FFFF00"/>
                </a:solidFill>
                <a:latin typeface="Arial" charset="0"/>
                <a:cs typeface="Arial" charset="0"/>
              </a:rPr>
              <a:t>Binary File Functions</a:t>
            </a:r>
          </a:p>
        </p:txBody>
      </p:sp>
      <p:sp>
        <p:nvSpPr>
          <p:cNvPr id="23555" name="Rectangle 4"/>
          <p:cNvSpPr txBox="1">
            <a:spLocks noChangeArrowheads="1"/>
          </p:cNvSpPr>
          <p:nvPr/>
        </p:nvSpPr>
        <p:spPr bwMode="auto">
          <a:xfrm>
            <a:off x="395288" y="1268413"/>
            <a:ext cx="8569325" cy="5113337"/>
          </a:xfrm>
          <a:prstGeom prst="rect">
            <a:avLst/>
          </a:prstGeom>
          <a:noFill/>
          <a:ln w="9525">
            <a:noFill/>
            <a:miter lim="800000"/>
            <a:headEnd/>
            <a:tailEnd/>
          </a:ln>
        </p:spPr>
        <p:txBody>
          <a:bodyPr/>
          <a:lstStyle/>
          <a:p>
            <a:pPr algn="just"/>
            <a:r>
              <a:rPr lang="en-IN" sz="2400" b="1">
                <a:latin typeface="Arial" charset="0"/>
                <a:cs typeface="Arial" charset="0"/>
              </a:rPr>
              <a:t>read( )</a:t>
            </a:r>
            <a:r>
              <a:rPr lang="en-IN" sz="2400">
                <a:latin typeface="Arial" charset="0"/>
                <a:cs typeface="Arial" charset="0"/>
              </a:rPr>
              <a:t>- read a block of binary data or reads a fixed number of bytes from the specified stream and store in a buffer.</a:t>
            </a:r>
          </a:p>
          <a:p>
            <a:endParaRPr lang="en-IN" sz="2400">
              <a:latin typeface="Arial" charset="0"/>
              <a:cs typeface="Arial" charset="0"/>
            </a:endParaRPr>
          </a:p>
          <a:p>
            <a:pPr algn="just"/>
            <a:r>
              <a:rPr lang="en-IN" sz="2400">
                <a:latin typeface="Arial" charset="0"/>
                <a:cs typeface="Arial" charset="0"/>
              </a:rPr>
              <a:t>Syntax : Stream_object.read((char *)&amp; Object, sizeof(Object));</a:t>
            </a:r>
          </a:p>
          <a:p>
            <a:endParaRPr lang="en-IN" sz="2400">
              <a:latin typeface="Arial" charset="0"/>
              <a:cs typeface="Arial" charset="0"/>
            </a:endParaRPr>
          </a:p>
          <a:p>
            <a:r>
              <a:rPr lang="en-IN" sz="2400">
                <a:latin typeface="Arial" charset="0"/>
                <a:cs typeface="Arial" charset="0"/>
              </a:rPr>
              <a:t>e.g file.read((char *)&amp;s, sizeof(s));</a:t>
            </a:r>
          </a:p>
          <a:p>
            <a:endParaRPr lang="en-IN" sz="2400">
              <a:latin typeface="Arial" charset="0"/>
              <a:cs typeface="Arial" charset="0"/>
            </a:endParaRPr>
          </a:p>
          <a:p>
            <a:pPr algn="just"/>
            <a:r>
              <a:rPr lang="en-IN" sz="2400" b="1">
                <a:latin typeface="Arial" charset="0"/>
                <a:cs typeface="Arial" charset="0"/>
              </a:rPr>
              <a:t>write( )</a:t>
            </a:r>
            <a:r>
              <a:rPr lang="en-IN" sz="2400">
                <a:latin typeface="Arial" charset="0"/>
                <a:cs typeface="Arial" charset="0"/>
              </a:rPr>
              <a:t> – write a block of binary data or writes fixed number of bytes from a specific memory location to the specified stream.</a:t>
            </a:r>
          </a:p>
          <a:p>
            <a:endParaRPr lang="en-IN" sz="2400">
              <a:latin typeface="Arial" charset="0"/>
              <a:cs typeface="Arial" charset="0"/>
            </a:endParaRPr>
          </a:p>
          <a:p>
            <a:pPr algn="just"/>
            <a:r>
              <a:rPr lang="en-IN" sz="2400">
                <a:latin typeface="Arial" charset="0"/>
                <a:cs typeface="Arial" charset="0"/>
              </a:rPr>
              <a:t>Syntax : Stream_object.write((char *)&amp; Object, sizeof(Object));</a:t>
            </a:r>
          </a:p>
          <a:p>
            <a:endParaRPr lang="en-IN" sz="2400">
              <a:latin typeface="Arial" charset="0"/>
              <a:cs typeface="Arial" charset="0"/>
            </a:endParaRPr>
          </a:p>
          <a:p>
            <a:r>
              <a:rPr lang="en-IN" sz="2400">
                <a:latin typeface="Arial" charset="0"/>
                <a:cs typeface="Arial" charset="0"/>
              </a:rPr>
              <a:t>e.g file.write((char *)&amp;s, sizeof(s));</a:t>
            </a:r>
            <a:endParaRPr lang="en-US" sz="2400">
              <a:solidFill>
                <a:srgbClr val="FFFF00"/>
              </a:solidFill>
              <a:latin typeface="Arial" charset="0"/>
              <a:cs typeface="Arial" charset="0"/>
            </a:endParaRPr>
          </a:p>
          <a:p>
            <a:pPr algn="just"/>
            <a:endParaRPr lang="en-US" sz="2400">
              <a:solidFill>
                <a:srgbClr val="FFFF00"/>
              </a:solidFill>
              <a:latin typeface="Arial" charset="0"/>
              <a:cs typeface="Arial" charset="0"/>
            </a:endParaRPr>
          </a:p>
        </p:txBody>
      </p:sp>
    </p:spTree>
  </p:cSld>
  <p:clrMapOvr>
    <a:masterClrMapping/>
  </p:clrMapOvr>
  <p:transition advClick="0">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txBox="1">
            <a:spLocks noChangeArrowheads="1"/>
          </p:cNvSpPr>
          <p:nvPr/>
        </p:nvSpPr>
        <p:spPr bwMode="auto">
          <a:xfrm>
            <a:off x="684213" y="260350"/>
            <a:ext cx="7127875" cy="873125"/>
          </a:xfrm>
          <a:prstGeom prst="rect">
            <a:avLst/>
          </a:prstGeom>
          <a:noFill/>
          <a:ln w="9525">
            <a:noFill/>
            <a:miter lim="800000"/>
            <a:headEnd/>
            <a:tailEnd/>
          </a:ln>
        </p:spPr>
        <p:txBody>
          <a:bodyPr/>
          <a:lstStyle/>
          <a:p>
            <a:pPr algn="ctr" eaLnBrk="1" hangingPunct="1"/>
            <a:r>
              <a:rPr lang="en-IN" sz="4400" b="1">
                <a:solidFill>
                  <a:srgbClr val="FFFF00"/>
                </a:solidFill>
                <a:latin typeface="Arial" charset="0"/>
                <a:cs typeface="Arial" charset="0"/>
              </a:rPr>
              <a:t>Binary File Functions</a:t>
            </a:r>
          </a:p>
        </p:txBody>
      </p:sp>
      <p:sp>
        <p:nvSpPr>
          <p:cNvPr id="24579" name="Rectangle 4"/>
          <p:cNvSpPr txBox="1">
            <a:spLocks noChangeArrowheads="1"/>
          </p:cNvSpPr>
          <p:nvPr/>
        </p:nvSpPr>
        <p:spPr bwMode="auto">
          <a:xfrm>
            <a:off x="395288" y="1268413"/>
            <a:ext cx="8569325" cy="5113337"/>
          </a:xfrm>
          <a:prstGeom prst="rect">
            <a:avLst/>
          </a:prstGeom>
          <a:noFill/>
          <a:ln w="9525">
            <a:noFill/>
            <a:miter lim="800000"/>
            <a:headEnd/>
            <a:tailEnd/>
          </a:ln>
        </p:spPr>
        <p:txBody>
          <a:bodyPr/>
          <a:lstStyle/>
          <a:p>
            <a:pPr algn="just"/>
            <a:r>
              <a:rPr lang="en-IN" sz="2400" b="1">
                <a:solidFill>
                  <a:srgbClr val="FFFF00"/>
                </a:solidFill>
                <a:latin typeface="Arial" charset="0"/>
                <a:cs typeface="Arial" charset="0"/>
              </a:rPr>
              <a:t>Note: </a:t>
            </a:r>
            <a:r>
              <a:rPr lang="en-IN" sz="2400">
                <a:solidFill>
                  <a:srgbClr val="FFFF00"/>
                </a:solidFill>
                <a:latin typeface="Arial" charset="0"/>
                <a:cs typeface="Arial" charset="0"/>
              </a:rPr>
              <a:t>Both functions take two arguments.</a:t>
            </a:r>
          </a:p>
          <a:p>
            <a:pPr algn="just"/>
            <a:endParaRPr lang="en-IN" sz="2400">
              <a:solidFill>
                <a:srgbClr val="FFFF00"/>
              </a:solidFill>
              <a:latin typeface="Arial" charset="0"/>
              <a:cs typeface="Arial" charset="0"/>
            </a:endParaRPr>
          </a:p>
          <a:p>
            <a:pPr algn="just"/>
            <a:r>
              <a:rPr lang="en-IN" sz="2400">
                <a:solidFill>
                  <a:srgbClr val="FFFF00"/>
                </a:solidFill>
                <a:latin typeface="Arial" charset="0"/>
                <a:cs typeface="Arial" charset="0"/>
              </a:rPr>
              <a:t>• The first is the address of variable, and the second is the length of that variable in bytes. The address of variable must be type cast to type char*(pointer to character type)</a:t>
            </a:r>
          </a:p>
          <a:p>
            <a:pPr algn="just"/>
            <a:endParaRPr lang="en-IN" sz="2400">
              <a:solidFill>
                <a:srgbClr val="FFFF00"/>
              </a:solidFill>
              <a:latin typeface="Arial" charset="0"/>
              <a:cs typeface="Arial" charset="0"/>
            </a:endParaRPr>
          </a:p>
          <a:p>
            <a:pPr algn="just"/>
            <a:r>
              <a:rPr lang="en-IN" sz="2400">
                <a:solidFill>
                  <a:srgbClr val="FFFF00"/>
                </a:solidFill>
                <a:latin typeface="Arial" charset="0"/>
                <a:cs typeface="Arial" charset="0"/>
              </a:rPr>
              <a:t>• The data written to a file using write( ) can only be read accurately using read( ).</a:t>
            </a:r>
            <a:endParaRPr lang="en-US" sz="2400">
              <a:solidFill>
                <a:srgbClr val="FFFF00"/>
              </a:solidFill>
              <a:latin typeface="Arial" charset="0"/>
              <a:cs typeface="Arial" charset="0"/>
            </a:endParaRPr>
          </a:p>
        </p:txBody>
      </p:sp>
    </p:spTree>
  </p:cSld>
  <p:clrMapOvr>
    <a:masterClrMapping/>
  </p:clrMapOvr>
  <p:transition advClick="0">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txBox="1">
            <a:spLocks noChangeArrowheads="1"/>
          </p:cNvSpPr>
          <p:nvPr/>
        </p:nvSpPr>
        <p:spPr bwMode="auto">
          <a:xfrm>
            <a:off x="395288" y="188913"/>
            <a:ext cx="8569325" cy="6192837"/>
          </a:xfrm>
          <a:prstGeom prst="rect">
            <a:avLst/>
          </a:prstGeom>
          <a:noFill/>
          <a:ln w="9525">
            <a:noFill/>
            <a:miter lim="800000"/>
            <a:headEnd/>
            <a:tailEnd/>
          </a:ln>
        </p:spPr>
        <p:txBody>
          <a:bodyPr/>
          <a:lstStyle/>
          <a:p>
            <a:r>
              <a:rPr lang="en-IN" sz="2000" b="1" dirty="0">
                <a:latin typeface="Arial" charset="0"/>
                <a:cs typeface="Arial" charset="0"/>
              </a:rPr>
              <a:t>Program to create a binary file ‘student.dat’ using structure.</a:t>
            </a:r>
          </a:p>
          <a:p>
            <a:r>
              <a:rPr lang="en-IN" sz="2000" dirty="0" smtClean="0">
                <a:latin typeface="Arial" charset="0"/>
                <a:cs typeface="Arial" charset="0"/>
              </a:rPr>
              <a:t>#include&lt;</a:t>
            </a:r>
            <a:r>
              <a:rPr lang="en-IN" sz="2000" dirty="0" err="1" smtClean="0">
                <a:latin typeface="Arial" charset="0"/>
                <a:cs typeface="Arial" charset="0"/>
              </a:rPr>
              <a:t>fstream.h</a:t>
            </a:r>
            <a:r>
              <a:rPr lang="en-IN" sz="2000" dirty="0" smtClean="0">
                <a:latin typeface="Arial" charset="0"/>
                <a:cs typeface="Arial" charset="0"/>
              </a:rPr>
              <a:t>&gt;</a:t>
            </a:r>
          </a:p>
          <a:p>
            <a:r>
              <a:rPr lang="en-IN" sz="2000" dirty="0" smtClean="0">
                <a:latin typeface="Arial" charset="0"/>
                <a:cs typeface="Arial" charset="0"/>
              </a:rPr>
              <a:t>#include&lt;</a:t>
            </a:r>
            <a:r>
              <a:rPr lang="en-IN" sz="2000" dirty="0" err="1" smtClean="0">
                <a:latin typeface="Arial" charset="0"/>
                <a:cs typeface="Arial" charset="0"/>
              </a:rPr>
              <a:t>conio.h</a:t>
            </a:r>
            <a:r>
              <a:rPr lang="en-IN" sz="2000" dirty="0" smtClean="0">
                <a:latin typeface="Arial" charset="0"/>
                <a:cs typeface="Arial" charset="0"/>
              </a:rPr>
              <a:t>&gt;</a:t>
            </a:r>
          </a:p>
          <a:p>
            <a:r>
              <a:rPr lang="en-IN" sz="2000" dirty="0" smtClean="0">
                <a:latin typeface="Arial" charset="0"/>
                <a:cs typeface="Arial" charset="0"/>
              </a:rPr>
              <a:t>#include&lt;</a:t>
            </a:r>
            <a:r>
              <a:rPr lang="en-IN" sz="2000" dirty="0" err="1" smtClean="0">
                <a:latin typeface="Arial" charset="0"/>
                <a:cs typeface="Arial" charset="0"/>
              </a:rPr>
              <a:t>stdio.h</a:t>
            </a:r>
            <a:r>
              <a:rPr lang="en-IN" sz="2000" dirty="0" smtClean="0">
                <a:latin typeface="Arial" charset="0"/>
                <a:cs typeface="Arial" charset="0"/>
              </a:rPr>
              <a:t>&gt;</a:t>
            </a:r>
          </a:p>
          <a:p>
            <a:r>
              <a:rPr lang="en-IN" sz="2000" dirty="0" smtClean="0">
                <a:latin typeface="Arial" charset="0"/>
                <a:cs typeface="Arial" charset="0"/>
              </a:rPr>
              <a:t>#include&lt;</a:t>
            </a:r>
            <a:r>
              <a:rPr lang="en-IN" sz="2000" dirty="0" err="1" smtClean="0">
                <a:latin typeface="Arial" charset="0"/>
                <a:cs typeface="Arial" charset="0"/>
              </a:rPr>
              <a:t>process.h</a:t>
            </a:r>
            <a:r>
              <a:rPr lang="en-IN" sz="2000" dirty="0" smtClean="0">
                <a:latin typeface="Arial" charset="0"/>
                <a:cs typeface="Arial" charset="0"/>
              </a:rPr>
              <a:t>&gt;</a:t>
            </a:r>
          </a:p>
          <a:p>
            <a:r>
              <a:rPr lang="en-IN" sz="2000" dirty="0" smtClean="0">
                <a:latin typeface="Arial" charset="0"/>
                <a:cs typeface="Arial" charset="0"/>
              </a:rPr>
              <a:t>class student</a:t>
            </a:r>
          </a:p>
          <a:p>
            <a:r>
              <a:rPr lang="en-IN" sz="2000" dirty="0" smtClean="0">
                <a:latin typeface="Arial" charset="0"/>
                <a:cs typeface="Arial" charset="0"/>
              </a:rPr>
              <a:t>{</a:t>
            </a:r>
          </a:p>
          <a:p>
            <a:r>
              <a:rPr lang="en-IN" sz="2000" dirty="0" smtClean="0">
                <a:latin typeface="Arial" charset="0"/>
                <a:cs typeface="Arial" charset="0"/>
              </a:rPr>
              <a:t>   public:</a:t>
            </a:r>
          </a:p>
          <a:p>
            <a:r>
              <a:rPr lang="en-IN" sz="2000" dirty="0" smtClean="0">
                <a:latin typeface="Arial" charset="0"/>
                <a:cs typeface="Arial" charset="0"/>
              </a:rPr>
              <a:t>	char name[15];</a:t>
            </a:r>
          </a:p>
          <a:p>
            <a:r>
              <a:rPr lang="en-IN" sz="2000" dirty="0" smtClean="0">
                <a:latin typeface="Arial" charset="0"/>
                <a:cs typeface="Arial" charset="0"/>
              </a:rPr>
              <a:t>	float percent;</a:t>
            </a:r>
          </a:p>
          <a:p>
            <a:r>
              <a:rPr lang="en-IN" sz="2000" dirty="0" smtClean="0">
                <a:latin typeface="Arial" charset="0"/>
                <a:cs typeface="Arial" charset="0"/>
              </a:rPr>
              <a:t>};</a:t>
            </a:r>
          </a:p>
          <a:p>
            <a:endParaRPr lang="en-IN" sz="2000" dirty="0" smtClean="0">
              <a:latin typeface="Arial" charset="0"/>
              <a:cs typeface="Arial" charset="0"/>
            </a:endParaRPr>
          </a:p>
          <a:p>
            <a:r>
              <a:rPr lang="en-IN" sz="2000" dirty="0" smtClean="0">
                <a:latin typeface="Arial" charset="0"/>
                <a:cs typeface="Arial" charset="0"/>
              </a:rPr>
              <a:t>void main()</a:t>
            </a:r>
          </a:p>
          <a:p>
            <a:r>
              <a:rPr lang="en-IN" sz="2000" dirty="0" smtClean="0">
                <a:latin typeface="Arial" charset="0"/>
                <a:cs typeface="Arial" charset="0"/>
              </a:rPr>
              <a:t>{</a:t>
            </a:r>
          </a:p>
          <a:p>
            <a:r>
              <a:rPr lang="en-IN" sz="2000" dirty="0" smtClean="0">
                <a:latin typeface="Arial" charset="0"/>
                <a:cs typeface="Arial" charset="0"/>
              </a:rPr>
              <a:t>	</a:t>
            </a:r>
            <a:r>
              <a:rPr lang="en-IN" sz="2000" dirty="0" err="1" smtClean="0">
                <a:latin typeface="Arial" charset="0"/>
                <a:cs typeface="Arial" charset="0"/>
              </a:rPr>
              <a:t>ofstream</a:t>
            </a:r>
            <a:r>
              <a:rPr lang="en-IN" sz="2000" dirty="0" smtClean="0">
                <a:latin typeface="Arial" charset="0"/>
                <a:cs typeface="Arial" charset="0"/>
              </a:rPr>
              <a:t> </a:t>
            </a:r>
            <a:r>
              <a:rPr lang="en-IN" sz="2000" dirty="0" err="1" smtClean="0">
                <a:latin typeface="Arial" charset="0"/>
                <a:cs typeface="Arial" charset="0"/>
              </a:rPr>
              <a:t>fout</a:t>
            </a:r>
            <a:r>
              <a:rPr lang="en-IN" sz="2000" dirty="0" smtClean="0">
                <a:latin typeface="Arial" charset="0"/>
                <a:cs typeface="Arial" charset="0"/>
              </a:rPr>
              <a:t>;</a:t>
            </a:r>
          </a:p>
          <a:p>
            <a:r>
              <a:rPr lang="en-IN" sz="2000" dirty="0" smtClean="0">
                <a:latin typeface="Arial" charset="0"/>
                <a:cs typeface="Arial" charset="0"/>
              </a:rPr>
              <a:t>	char </a:t>
            </a:r>
            <a:r>
              <a:rPr lang="en-IN" sz="2000" dirty="0" err="1" smtClean="0">
                <a:latin typeface="Arial" charset="0"/>
                <a:cs typeface="Arial" charset="0"/>
              </a:rPr>
              <a:t>ch</a:t>
            </a:r>
            <a:r>
              <a:rPr lang="en-IN" sz="2000" dirty="0" smtClean="0">
                <a:latin typeface="Arial" charset="0"/>
                <a:cs typeface="Arial" charset="0"/>
              </a:rPr>
              <a:t>;</a:t>
            </a:r>
          </a:p>
          <a:p>
            <a:r>
              <a:rPr lang="en-IN" sz="2000" dirty="0" smtClean="0">
                <a:latin typeface="Arial" charset="0"/>
                <a:cs typeface="Arial" charset="0"/>
              </a:rPr>
              <a:t>	</a:t>
            </a:r>
            <a:r>
              <a:rPr lang="en-IN" sz="2000" dirty="0" err="1" smtClean="0">
                <a:latin typeface="Arial" charset="0"/>
                <a:cs typeface="Arial" charset="0"/>
              </a:rPr>
              <a:t>fout.open</a:t>
            </a:r>
            <a:r>
              <a:rPr lang="en-IN" sz="2000" dirty="0" smtClean="0">
                <a:latin typeface="Arial" charset="0"/>
                <a:cs typeface="Arial" charset="0"/>
              </a:rPr>
              <a:t>("student.dat", </a:t>
            </a:r>
            <a:r>
              <a:rPr lang="en-IN" sz="2000" dirty="0" err="1" smtClean="0">
                <a:latin typeface="Arial" charset="0"/>
                <a:cs typeface="Arial" charset="0"/>
              </a:rPr>
              <a:t>ios</a:t>
            </a:r>
            <a:r>
              <a:rPr lang="en-IN" sz="2000" dirty="0" smtClean="0">
                <a:latin typeface="Arial" charset="0"/>
                <a:cs typeface="Arial" charset="0"/>
              </a:rPr>
              <a:t>::out | </a:t>
            </a:r>
            <a:r>
              <a:rPr lang="en-IN" sz="2000" dirty="0" err="1" smtClean="0">
                <a:latin typeface="Arial" charset="0"/>
                <a:cs typeface="Arial" charset="0"/>
              </a:rPr>
              <a:t>ios</a:t>
            </a:r>
            <a:r>
              <a:rPr lang="en-IN" sz="2000" dirty="0" smtClean="0">
                <a:latin typeface="Arial" charset="0"/>
                <a:cs typeface="Arial" charset="0"/>
              </a:rPr>
              <a:t>:: binary);</a:t>
            </a:r>
          </a:p>
          <a:p>
            <a:r>
              <a:rPr lang="en-IN" sz="2000" dirty="0" smtClean="0">
                <a:latin typeface="Arial" charset="0"/>
                <a:cs typeface="Arial" charset="0"/>
              </a:rPr>
              <a:t>	</a:t>
            </a:r>
            <a:r>
              <a:rPr lang="en-IN" sz="2000" dirty="0" err="1" smtClean="0">
                <a:latin typeface="Arial" charset="0"/>
                <a:cs typeface="Arial" charset="0"/>
              </a:rPr>
              <a:t>clrscr</a:t>
            </a:r>
            <a:r>
              <a:rPr lang="en-IN" sz="2000" dirty="0" smtClean="0">
                <a:latin typeface="Arial" charset="0"/>
                <a:cs typeface="Arial" charset="0"/>
              </a:rPr>
              <a:t>();</a:t>
            </a:r>
          </a:p>
          <a:p>
            <a:r>
              <a:rPr lang="en-IN" sz="2000" dirty="0" smtClean="0">
                <a:latin typeface="Arial" charset="0"/>
                <a:cs typeface="Arial" charset="0"/>
              </a:rPr>
              <a:t>	</a:t>
            </a:r>
            <a:endParaRPr lang="en-IN" sz="2000" dirty="0">
              <a:latin typeface="Arial" charset="0"/>
              <a:cs typeface="Arial" charset="0"/>
            </a:endParaRPr>
          </a:p>
        </p:txBody>
      </p:sp>
    </p:spTree>
  </p:cSld>
  <p:clrMapOvr>
    <a:masterClrMapping/>
  </p:clrMapOvr>
  <p:transition advClick="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683568" y="225425"/>
            <a:ext cx="7684145" cy="782638"/>
          </a:xfrm>
          <a:effectLst>
            <a:outerShdw dist="71842" dir="2700000" algn="ctr" rotWithShape="0">
              <a:srgbClr val="CC3300">
                <a:alpha val="50000"/>
              </a:srgbClr>
            </a:outerShdw>
          </a:effectLst>
        </p:spPr>
        <p:txBody>
          <a:bodyPr/>
          <a:lstStyle/>
          <a:p>
            <a:pPr eaLnBrk="1" fontAlgn="auto" hangingPunct="1">
              <a:spcAft>
                <a:spcPts val="0"/>
              </a:spcAft>
              <a:defRPr/>
            </a:pPr>
            <a:r>
              <a:rPr lang="en-US" kern="0" cap="all" dirty="0" smtClean="0">
                <a:solidFill>
                  <a:srgbClr val="FFFF00"/>
                </a:solidFill>
                <a:effectLst/>
                <a:latin typeface="Trebuchet MS" pitchFamily="34" charset="0"/>
              </a:rPr>
              <a:t>Introduction </a:t>
            </a:r>
            <a:endParaRPr lang="en-US" kern="0" cap="all" dirty="0">
              <a:solidFill>
                <a:srgbClr val="FFFF00"/>
              </a:solidFill>
              <a:effectLst/>
              <a:latin typeface="Trebuchet MS" pitchFamily="34" charset="0"/>
            </a:endParaRPr>
          </a:p>
        </p:txBody>
      </p:sp>
      <p:sp>
        <p:nvSpPr>
          <p:cNvPr id="5125" name="Rectangle 5"/>
          <p:cNvSpPr>
            <a:spLocks noGrp="1" noChangeArrowheads="1"/>
          </p:cNvSpPr>
          <p:nvPr>
            <p:ph idx="1"/>
          </p:nvPr>
        </p:nvSpPr>
        <p:spPr>
          <a:xfrm>
            <a:off x="468313" y="1341438"/>
            <a:ext cx="7991475" cy="4824412"/>
          </a:xfrm>
        </p:spPr>
        <p:txBody>
          <a:bodyPr>
            <a:normAutofit/>
          </a:bodyPr>
          <a:lstStyle/>
          <a:p>
            <a:pPr marL="548640" indent="-411480" algn="just" eaLnBrk="1" fontAlgn="auto" hangingPunct="1">
              <a:lnSpc>
                <a:spcPct val="80000"/>
              </a:lnSpc>
              <a:spcAft>
                <a:spcPts val="0"/>
              </a:spcAft>
              <a:buClr>
                <a:schemeClr val="tx1">
                  <a:shade val="95000"/>
                </a:schemeClr>
              </a:buClr>
              <a:buFont typeface="Wingdings" pitchFamily="2" charset="2"/>
              <a:buChar char="ü"/>
              <a:defRPr/>
            </a:pPr>
            <a:r>
              <a:rPr lang="en-US" b="1" dirty="0">
                <a:solidFill>
                  <a:srgbClr val="FFFF00"/>
                </a:solidFill>
                <a:latin typeface="Arial" pitchFamily="34" charset="0"/>
                <a:cs typeface="Arial" pitchFamily="34" charset="0"/>
              </a:rPr>
              <a:t>Computer programs are associated to work with files as it helps in storing data &amp; information  permanently.</a:t>
            </a:r>
          </a:p>
          <a:p>
            <a:pPr marL="548640" indent="-411480" algn="just" eaLnBrk="1" fontAlgn="auto" hangingPunct="1">
              <a:lnSpc>
                <a:spcPct val="80000"/>
              </a:lnSpc>
              <a:spcAft>
                <a:spcPts val="0"/>
              </a:spcAft>
              <a:buClr>
                <a:schemeClr val="tx1">
                  <a:shade val="95000"/>
                </a:schemeClr>
              </a:buClr>
              <a:buFont typeface="Wingdings" pitchFamily="2" charset="2"/>
              <a:buChar char="ü"/>
              <a:defRPr/>
            </a:pPr>
            <a:r>
              <a:rPr lang="en-US" b="1" dirty="0">
                <a:solidFill>
                  <a:srgbClr val="FFFF00"/>
                </a:solidFill>
                <a:latin typeface="Arial" pitchFamily="34" charset="0"/>
                <a:cs typeface="Arial" pitchFamily="34" charset="0"/>
              </a:rPr>
              <a:t>File  - itself a bunch of bytes stored on some storage devices.</a:t>
            </a:r>
          </a:p>
          <a:p>
            <a:pPr marL="548640" indent="-411480" algn="just" eaLnBrk="1" fontAlgn="auto" hangingPunct="1">
              <a:lnSpc>
                <a:spcPct val="80000"/>
              </a:lnSpc>
              <a:spcAft>
                <a:spcPts val="0"/>
              </a:spcAft>
              <a:buClr>
                <a:schemeClr val="tx1">
                  <a:shade val="95000"/>
                </a:schemeClr>
              </a:buClr>
              <a:buFont typeface="Wingdings" pitchFamily="2" charset="2"/>
              <a:buChar char="ü"/>
              <a:defRPr/>
            </a:pPr>
            <a:r>
              <a:rPr lang="en-US" b="1" dirty="0">
                <a:solidFill>
                  <a:srgbClr val="FFFF00"/>
                </a:solidFill>
                <a:latin typeface="Arial" pitchFamily="34" charset="0"/>
                <a:cs typeface="Arial" pitchFamily="34" charset="0"/>
              </a:rPr>
              <a:t>In C++ this is achieved through a component header file called </a:t>
            </a:r>
            <a:r>
              <a:rPr lang="en-US" b="1" i="1" dirty="0">
                <a:solidFill>
                  <a:srgbClr val="FFFF00"/>
                </a:solidFill>
                <a:latin typeface="Arial" pitchFamily="34" charset="0"/>
                <a:cs typeface="Arial" pitchFamily="34" charset="0"/>
              </a:rPr>
              <a:t>fstream.h</a:t>
            </a:r>
          </a:p>
          <a:p>
            <a:pPr marL="548640" indent="-411480" algn="just" eaLnBrk="1" fontAlgn="auto" hangingPunct="1">
              <a:lnSpc>
                <a:spcPct val="80000"/>
              </a:lnSpc>
              <a:spcAft>
                <a:spcPts val="0"/>
              </a:spcAft>
              <a:buClr>
                <a:schemeClr val="tx1">
                  <a:shade val="95000"/>
                </a:schemeClr>
              </a:buClr>
              <a:buFont typeface="Wingdings" pitchFamily="2" charset="2"/>
              <a:buChar char="ü"/>
              <a:defRPr/>
            </a:pPr>
            <a:r>
              <a:rPr lang="en-US" b="1" dirty="0">
                <a:solidFill>
                  <a:srgbClr val="FFFF00"/>
                </a:solidFill>
                <a:latin typeface="Arial" pitchFamily="34" charset="0"/>
                <a:cs typeface="Arial" pitchFamily="34" charset="0"/>
              </a:rPr>
              <a:t>The I/O library manages two aspects- as  interface and for  transfer of data.</a:t>
            </a:r>
          </a:p>
          <a:p>
            <a:pPr marL="548640" indent="-411480" algn="just" eaLnBrk="1" fontAlgn="auto" hangingPunct="1">
              <a:lnSpc>
                <a:spcPct val="80000"/>
              </a:lnSpc>
              <a:spcAft>
                <a:spcPts val="0"/>
              </a:spcAft>
              <a:buClr>
                <a:schemeClr val="tx1">
                  <a:shade val="95000"/>
                </a:schemeClr>
              </a:buClr>
              <a:buFont typeface="Wingdings" pitchFamily="2" charset="2"/>
              <a:buChar char="ü"/>
              <a:defRPr/>
            </a:pPr>
            <a:r>
              <a:rPr lang="en-US" b="1" dirty="0">
                <a:solidFill>
                  <a:srgbClr val="FFFF00"/>
                </a:solidFill>
                <a:latin typeface="Arial" pitchFamily="34" charset="0"/>
                <a:cs typeface="Arial" pitchFamily="34" charset="0"/>
              </a:rPr>
              <a:t>The library predefine a set of operations for all file related handling through certain classes</a:t>
            </a:r>
            <a:r>
              <a:rPr lang="en-US" b="1" dirty="0" smtClean="0">
                <a:solidFill>
                  <a:srgbClr val="FFFF00"/>
                </a:solidFill>
                <a:latin typeface="Arial" pitchFamily="34" charset="0"/>
                <a:cs typeface="Arial" pitchFamily="34" charset="0"/>
              </a:rPr>
              <a:t>.</a:t>
            </a:r>
          </a:p>
          <a:p>
            <a:pPr marL="548640" indent="-411480" algn="just" eaLnBrk="1" fontAlgn="auto" hangingPunct="1">
              <a:lnSpc>
                <a:spcPct val="80000"/>
              </a:lnSpc>
              <a:spcAft>
                <a:spcPts val="0"/>
              </a:spcAft>
              <a:buClr>
                <a:schemeClr val="tx1">
                  <a:shade val="95000"/>
                </a:schemeClr>
              </a:buClr>
              <a:buFont typeface="Wingdings" pitchFamily="2" charset="2"/>
              <a:buChar char="ü"/>
              <a:defRPr/>
            </a:pPr>
            <a:endParaRPr lang="en-US" b="1" dirty="0">
              <a:solidFill>
                <a:srgbClr val="FFFF00"/>
              </a:solidFill>
              <a:latin typeface="Trebuchet MS" pitchFamily="34" charset="0"/>
            </a:endParaRPr>
          </a:p>
        </p:txBody>
      </p:sp>
    </p:spTree>
  </p:cSld>
  <p:clrMapOvr>
    <a:masterClrMapping/>
  </p:clrMapOvr>
  <p:transition advClick="0">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txBox="1">
            <a:spLocks noChangeArrowheads="1"/>
          </p:cNvSpPr>
          <p:nvPr/>
        </p:nvSpPr>
        <p:spPr bwMode="auto">
          <a:xfrm>
            <a:off x="395288" y="188913"/>
            <a:ext cx="8569325" cy="6192837"/>
          </a:xfrm>
          <a:prstGeom prst="rect">
            <a:avLst/>
          </a:prstGeom>
          <a:noFill/>
          <a:ln w="9525">
            <a:noFill/>
            <a:miter lim="800000"/>
            <a:headEnd/>
            <a:tailEnd/>
          </a:ln>
        </p:spPr>
        <p:txBody>
          <a:bodyPr/>
          <a:lstStyle/>
          <a:p>
            <a:r>
              <a:rPr lang="en-IN" sz="2000" b="1" dirty="0">
                <a:latin typeface="Arial" charset="0"/>
                <a:cs typeface="Arial" charset="0"/>
              </a:rPr>
              <a:t>Program to create a binary file ‘student.dat’ using structure</a:t>
            </a:r>
            <a:r>
              <a:rPr lang="en-IN" sz="2000" b="1" dirty="0" smtClean="0">
                <a:latin typeface="Arial" charset="0"/>
                <a:cs typeface="Arial" charset="0"/>
              </a:rPr>
              <a:t>.</a:t>
            </a:r>
            <a:endParaRPr lang="en-IN" sz="2000" dirty="0" smtClean="0">
              <a:latin typeface="Arial" charset="0"/>
              <a:cs typeface="Arial" charset="0"/>
            </a:endParaRPr>
          </a:p>
          <a:p>
            <a:r>
              <a:rPr lang="en-IN" sz="2000" dirty="0" smtClean="0">
                <a:latin typeface="Arial" charset="0"/>
                <a:cs typeface="Arial" charset="0"/>
              </a:rPr>
              <a:t>	student s;</a:t>
            </a:r>
          </a:p>
          <a:p>
            <a:r>
              <a:rPr lang="en-IN" sz="2000" dirty="0" smtClean="0">
                <a:latin typeface="Arial" charset="0"/>
                <a:cs typeface="Arial" charset="0"/>
              </a:rPr>
              <a:t>	if(!</a:t>
            </a:r>
            <a:r>
              <a:rPr lang="en-IN" sz="2000" dirty="0" err="1" smtClean="0">
                <a:latin typeface="Arial" charset="0"/>
                <a:cs typeface="Arial" charset="0"/>
              </a:rPr>
              <a:t>fout</a:t>
            </a:r>
            <a:r>
              <a:rPr lang="en-IN" sz="2000" dirty="0" smtClean="0">
                <a:latin typeface="Arial" charset="0"/>
                <a:cs typeface="Arial" charset="0"/>
              </a:rPr>
              <a:t>)</a:t>
            </a:r>
          </a:p>
          <a:p>
            <a:r>
              <a:rPr lang="en-IN" sz="2000" dirty="0" smtClean="0">
                <a:latin typeface="Arial" charset="0"/>
                <a:cs typeface="Arial" charset="0"/>
              </a:rPr>
              <a:t>	{</a:t>
            </a:r>
          </a:p>
          <a:p>
            <a:r>
              <a:rPr lang="en-IN" sz="2000" dirty="0" smtClean="0">
                <a:latin typeface="Arial" charset="0"/>
                <a:cs typeface="Arial" charset="0"/>
              </a:rPr>
              <a:t>	</a:t>
            </a:r>
            <a:r>
              <a:rPr lang="en-IN" sz="2000" dirty="0" err="1" smtClean="0">
                <a:latin typeface="Arial" charset="0"/>
                <a:cs typeface="Arial" charset="0"/>
              </a:rPr>
              <a:t>cout</a:t>
            </a:r>
            <a:r>
              <a:rPr lang="en-IN" sz="2000" dirty="0" smtClean="0">
                <a:latin typeface="Arial" charset="0"/>
                <a:cs typeface="Arial" charset="0"/>
              </a:rPr>
              <a:t>&lt;&lt;"File can’t be opened";</a:t>
            </a:r>
          </a:p>
          <a:p>
            <a:r>
              <a:rPr lang="en-IN" sz="2000" dirty="0" smtClean="0">
                <a:latin typeface="Arial" charset="0"/>
                <a:cs typeface="Arial" charset="0"/>
              </a:rPr>
              <a:t>	exit(0);</a:t>
            </a:r>
          </a:p>
          <a:p>
            <a:r>
              <a:rPr lang="en-IN" sz="2000" dirty="0" smtClean="0">
                <a:latin typeface="Arial" charset="0"/>
                <a:cs typeface="Arial" charset="0"/>
              </a:rPr>
              <a:t>	}</a:t>
            </a:r>
          </a:p>
          <a:p>
            <a:r>
              <a:rPr lang="en-IN" sz="2000" dirty="0" smtClean="0">
                <a:latin typeface="Arial" charset="0"/>
                <a:cs typeface="Arial" charset="0"/>
              </a:rPr>
              <a:t>	do</a:t>
            </a:r>
          </a:p>
          <a:p>
            <a:r>
              <a:rPr lang="en-IN" sz="2000" dirty="0" smtClean="0">
                <a:latin typeface="Arial" charset="0"/>
                <a:cs typeface="Arial" charset="0"/>
              </a:rPr>
              <a:t>	{</a:t>
            </a:r>
          </a:p>
          <a:p>
            <a:r>
              <a:rPr lang="en-IN" sz="2000" dirty="0" smtClean="0">
                <a:latin typeface="Arial" charset="0"/>
                <a:cs typeface="Arial" charset="0"/>
              </a:rPr>
              <a:t>	</a:t>
            </a:r>
            <a:r>
              <a:rPr lang="en-IN" sz="2000" dirty="0" err="1" smtClean="0">
                <a:latin typeface="Arial" charset="0"/>
                <a:cs typeface="Arial" charset="0"/>
              </a:rPr>
              <a:t>cout</a:t>
            </a:r>
            <a:r>
              <a:rPr lang="en-IN" sz="2000" dirty="0" smtClean="0">
                <a:latin typeface="Arial" charset="0"/>
                <a:cs typeface="Arial" charset="0"/>
              </a:rPr>
              <a:t>&lt;&lt;"\</a:t>
            </a:r>
            <a:r>
              <a:rPr lang="en-IN" sz="2000" dirty="0" err="1" smtClean="0">
                <a:latin typeface="Arial" charset="0"/>
                <a:cs typeface="Arial" charset="0"/>
              </a:rPr>
              <a:t>nEnter</a:t>
            </a:r>
            <a:r>
              <a:rPr lang="en-IN" sz="2000" dirty="0" smtClean="0">
                <a:latin typeface="Arial" charset="0"/>
                <a:cs typeface="Arial" charset="0"/>
              </a:rPr>
              <a:t> name of student : ";</a:t>
            </a:r>
          </a:p>
          <a:p>
            <a:r>
              <a:rPr lang="en-IN" sz="2000" dirty="0" smtClean="0">
                <a:latin typeface="Arial" charset="0"/>
                <a:cs typeface="Arial" charset="0"/>
              </a:rPr>
              <a:t>	gets(s.name);</a:t>
            </a:r>
          </a:p>
          <a:p>
            <a:r>
              <a:rPr lang="en-IN" sz="2000" dirty="0" smtClean="0">
                <a:latin typeface="Arial" charset="0"/>
                <a:cs typeface="Arial" charset="0"/>
              </a:rPr>
              <a:t>	</a:t>
            </a:r>
            <a:r>
              <a:rPr lang="en-IN" sz="2000" dirty="0" err="1" smtClean="0">
                <a:latin typeface="Arial" charset="0"/>
                <a:cs typeface="Arial" charset="0"/>
              </a:rPr>
              <a:t>cout</a:t>
            </a:r>
            <a:r>
              <a:rPr lang="en-IN" sz="2000" dirty="0" smtClean="0">
                <a:latin typeface="Arial" charset="0"/>
                <a:cs typeface="Arial" charset="0"/>
              </a:rPr>
              <a:t>&lt;&lt;"\</a:t>
            </a:r>
            <a:r>
              <a:rPr lang="en-IN" sz="2000" dirty="0" err="1" smtClean="0">
                <a:latin typeface="Arial" charset="0"/>
                <a:cs typeface="Arial" charset="0"/>
              </a:rPr>
              <a:t>nEnter</a:t>
            </a:r>
            <a:r>
              <a:rPr lang="en-IN" sz="2000" dirty="0" smtClean="0">
                <a:latin typeface="Arial" charset="0"/>
                <a:cs typeface="Arial" charset="0"/>
              </a:rPr>
              <a:t> percentage : ";</a:t>
            </a:r>
          </a:p>
          <a:p>
            <a:r>
              <a:rPr lang="en-IN" sz="2000" dirty="0" smtClean="0">
                <a:latin typeface="Arial" charset="0"/>
                <a:cs typeface="Arial" charset="0"/>
              </a:rPr>
              <a:t>	</a:t>
            </a:r>
            <a:r>
              <a:rPr lang="en-IN" sz="2000" dirty="0" err="1" smtClean="0">
                <a:latin typeface="Arial" charset="0"/>
                <a:cs typeface="Arial" charset="0"/>
              </a:rPr>
              <a:t>cin</a:t>
            </a:r>
            <a:r>
              <a:rPr lang="en-IN" sz="2000" dirty="0" smtClean="0">
                <a:latin typeface="Arial" charset="0"/>
                <a:cs typeface="Arial" charset="0"/>
              </a:rPr>
              <a:t>&gt;&gt;</a:t>
            </a:r>
            <a:r>
              <a:rPr lang="en-IN" sz="2000" dirty="0" err="1" smtClean="0">
                <a:latin typeface="Arial" charset="0"/>
                <a:cs typeface="Arial" charset="0"/>
              </a:rPr>
              <a:t>s.percent</a:t>
            </a:r>
            <a:r>
              <a:rPr lang="en-IN" sz="2000" dirty="0" smtClean="0">
                <a:latin typeface="Arial" charset="0"/>
                <a:cs typeface="Arial" charset="0"/>
              </a:rPr>
              <a:t>;</a:t>
            </a:r>
          </a:p>
          <a:p>
            <a:r>
              <a:rPr lang="en-IN" sz="2000" dirty="0" smtClean="0">
                <a:latin typeface="Arial" charset="0"/>
                <a:cs typeface="Arial" charset="0"/>
              </a:rPr>
              <a:t>	</a:t>
            </a:r>
            <a:r>
              <a:rPr lang="en-IN" sz="2000" dirty="0" err="1" smtClean="0">
                <a:latin typeface="Arial" charset="0"/>
                <a:cs typeface="Arial" charset="0"/>
              </a:rPr>
              <a:t>fout.write</a:t>
            </a:r>
            <a:r>
              <a:rPr lang="en-IN" sz="2000" dirty="0" smtClean="0">
                <a:latin typeface="Arial" charset="0"/>
                <a:cs typeface="Arial" charset="0"/>
              </a:rPr>
              <a:t>((char *)&amp;</a:t>
            </a:r>
            <a:r>
              <a:rPr lang="en-IN" sz="2000" dirty="0" err="1" smtClean="0">
                <a:latin typeface="Arial" charset="0"/>
                <a:cs typeface="Arial" charset="0"/>
              </a:rPr>
              <a:t>s,sizeof</a:t>
            </a:r>
            <a:r>
              <a:rPr lang="en-IN" sz="2000" dirty="0" smtClean="0">
                <a:latin typeface="Arial" charset="0"/>
                <a:cs typeface="Arial" charset="0"/>
              </a:rPr>
              <a:t>(s)); // writing a record in a student.dat</a:t>
            </a:r>
          </a:p>
          <a:p>
            <a:r>
              <a:rPr lang="en-IN" sz="2000" dirty="0" smtClean="0">
                <a:latin typeface="Arial" charset="0"/>
                <a:cs typeface="Arial" charset="0"/>
              </a:rPr>
              <a:t>	</a:t>
            </a:r>
            <a:r>
              <a:rPr lang="en-IN" sz="2000" dirty="0" err="1" smtClean="0">
                <a:latin typeface="Arial" charset="0"/>
                <a:cs typeface="Arial" charset="0"/>
              </a:rPr>
              <a:t>cout</a:t>
            </a:r>
            <a:r>
              <a:rPr lang="en-IN" sz="2000" dirty="0" smtClean="0">
                <a:latin typeface="Arial" charset="0"/>
                <a:cs typeface="Arial" charset="0"/>
              </a:rPr>
              <a:t>&lt;&lt;"\</a:t>
            </a:r>
            <a:r>
              <a:rPr lang="en-IN" sz="2000" dirty="0" err="1" smtClean="0">
                <a:latin typeface="Arial" charset="0"/>
                <a:cs typeface="Arial" charset="0"/>
              </a:rPr>
              <a:t>nMore</a:t>
            </a:r>
            <a:r>
              <a:rPr lang="en-IN" sz="2000" dirty="0" smtClean="0">
                <a:latin typeface="Arial" charset="0"/>
                <a:cs typeface="Arial" charset="0"/>
              </a:rPr>
              <a:t> record y/n : ";</a:t>
            </a:r>
          </a:p>
          <a:p>
            <a:r>
              <a:rPr lang="en-IN" sz="2000" dirty="0" smtClean="0">
                <a:latin typeface="Arial" charset="0"/>
                <a:cs typeface="Arial" charset="0"/>
              </a:rPr>
              <a:t>	</a:t>
            </a:r>
            <a:r>
              <a:rPr lang="en-IN" sz="2000" dirty="0" err="1" smtClean="0">
                <a:latin typeface="Arial" charset="0"/>
                <a:cs typeface="Arial" charset="0"/>
              </a:rPr>
              <a:t>cin</a:t>
            </a:r>
            <a:r>
              <a:rPr lang="en-IN" sz="2000" dirty="0" smtClean="0">
                <a:latin typeface="Arial" charset="0"/>
                <a:cs typeface="Arial" charset="0"/>
              </a:rPr>
              <a:t>&gt;&gt;</a:t>
            </a:r>
            <a:r>
              <a:rPr lang="en-IN" sz="2000" dirty="0" err="1" smtClean="0">
                <a:latin typeface="Arial" charset="0"/>
                <a:cs typeface="Arial" charset="0"/>
              </a:rPr>
              <a:t>ch</a:t>
            </a:r>
            <a:r>
              <a:rPr lang="en-IN" sz="2000" dirty="0" smtClean="0">
                <a:latin typeface="Arial" charset="0"/>
                <a:cs typeface="Arial" charset="0"/>
              </a:rPr>
              <a:t>;</a:t>
            </a:r>
          </a:p>
          <a:p>
            <a:r>
              <a:rPr lang="en-IN" sz="2000" dirty="0" smtClean="0">
                <a:latin typeface="Arial" charset="0"/>
                <a:cs typeface="Arial" charset="0"/>
              </a:rPr>
              <a:t>	}</a:t>
            </a:r>
          </a:p>
          <a:p>
            <a:r>
              <a:rPr lang="en-IN" sz="2000" dirty="0" smtClean="0">
                <a:latin typeface="Arial" charset="0"/>
                <a:cs typeface="Arial" charset="0"/>
              </a:rPr>
              <a:t>	while(</a:t>
            </a:r>
            <a:r>
              <a:rPr lang="en-IN" sz="2000" dirty="0" err="1" smtClean="0">
                <a:latin typeface="Arial" charset="0"/>
                <a:cs typeface="Arial" charset="0"/>
              </a:rPr>
              <a:t>ch</a:t>
            </a:r>
            <a:r>
              <a:rPr lang="en-IN" sz="2000" dirty="0" smtClean="0">
                <a:latin typeface="Arial" charset="0"/>
                <a:cs typeface="Arial" charset="0"/>
              </a:rPr>
              <a:t>=='y' || </a:t>
            </a:r>
            <a:r>
              <a:rPr lang="en-IN" sz="2000" dirty="0" err="1" smtClean="0">
                <a:latin typeface="Arial" charset="0"/>
                <a:cs typeface="Arial" charset="0"/>
              </a:rPr>
              <a:t>ch</a:t>
            </a:r>
            <a:r>
              <a:rPr lang="en-IN" sz="2000" dirty="0" smtClean="0">
                <a:latin typeface="Arial" charset="0"/>
                <a:cs typeface="Arial" charset="0"/>
              </a:rPr>
              <a:t>=='Y');</a:t>
            </a:r>
          </a:p>
          <a:p>
            <a:r>
              <a:rPr lang="en-IN" sz="2000" dirty="0" smtClean="0">
                <a:latin typeface="Arial" charset="0"/>
                <a:cs typeface="Arial" charset="0"/>
              </a:rPr>
              <a:t>	</a:t>
            </a:r>
            <a:r>
              <a:rPr lang="en-IN" sz="2000" dirty="0" err="1" smtClean="0">
                <a:latin typeface="Arial" charset="0"/>
                <a:cs typeface="Arial" charset="0"/>
              </a:rPr>
              <a:t>fout.close</a:t>
            </a:r>
            <a:r>
              <a:rPr lang="en-IN" sz="2000" dirty="0" smtClean="0">
                <a:latin typeface="Arial" charset="0"/>
                <a:cs typeface="Arial" charset="0"/>
              </a:rPr>
              <a:t>();</a:t>
            </a:r>
          </a:p>
          <a:p>
            <a:r>
              <a:rPr lang="en-IN" sz="2000" dirty="0" smtClean="0">
                <a:latin typeface="Arial" charset="0"/>
                <a:cs typeface="Arial" charset="0"/>
              </a:rPr>
              <a:t>}</a:t>
            </a:r>
            <a:endParaRPr lang="en-IN" sz="2000" dirty="0">
              <a:latin typeface="Arial" charset="0"/>
              <a:cs typeface="Arial" charset="0"/>
            </a:endParaRPr>
          </a:p>
        </p:txBody>
      </p:sp>
    </p:spTree>
  </p:cSld>
  <p:clrMapOvr>
    <a:masterClrMapping/>
  </p:clrMapOvr>
  <p:transition advClick="0">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txBox="1">
            <a:spLocks noChangeArrowheads="1"/>
          </p:cNvSpPr>
          <p:nvPr/>
        </p:nvSpPr>
        <p:spPr bwMode="auto">
          <a:xfrm>
            <a:off x="395288" y="188913"/>
            <a:ext cx="8569325" cy="6192837"/>
          </a:xfrm>
          <a:prstGeom prst="rect">
            <a:avLst/>
          </a:prstGeom>
          <a:noFill/>
          <a:ln w="9525">
            <a:noFill/>
            <a:miter lim="800000"/>
            <a:headEnd/>
            <a:tailEnd/>
          </a:ln>
        </p:spPr>
        <p:txBody>
          <a:bodyPr/>
          <a:lstStyle/>
          <a:p>
            <a:r>
              <a:rPr lang="en-IN" sz="2400" b="1" dirty="0">
                <a:latin typeface="Arial" charset="0"/>
                <a:cs typeface="Arial" charset="0"/>
              </a:rPr>
              <a:t>Program to read a binary file ‘student.dat’ display records on monitor.</a:t>
            </a:r>
          </a:p>
          <a:p>
            <a:r>
              <a:rPr lang="en-IN" sz="2400" dirty="0" smtClean="0">
                <a:latin typeface="Arial" charset="0"/>
                <a:cs typeface="Arial" charset="0"/>
              </a:rPr>
              <a:t>#include&lt;</a:t>
            </a:r>
            <a:r>
              <a:rPr lang="en-IN" sz="2400" dirty="0" err="1" smtClean="0">
                <a:latin typeface="Arial" charset="0"/>
                <a:cs typeface="Arial" charset="0"/>
              </a:rPr>
              <a:t>fstream.h</a:t>
            </a:r>
            <a:r>
              <a:rPr lang="en-IN" sz="2400" dirty="0" smtClean="0">
                <a:latin typeface="Arial" charset="0"/>
                <a:cs typeface="Arial" charset="0"/>
              </a:rPr>
              <a:t>&gt;</a:t>
            </a:r>
          </a:p>
          <a:p>
            <a:r>
              <a:rPr lang="en-IN" sz="2400" dirty="0" smtClean="0">
                <a:latin typeface="Arial" charset="0"/>
                <a:cs typeface="Arial" charset="0"/>
              </a:rPr>
              <a:t>#include&lt;</a:t>
            </a:r>
            <a:r>
              <a:rPr lang="en-IN" sz="2400" dirty="0" err="1" smtClean="0">
                <a:latin typeface="Arial" charset="0"/>
                <a:cs typeface="Arial" charset="0"/>
              </a:rPr>
              <a:t>conio.h</a:t>
            </a:r>
            <a:r>
              <a:rPr lang="en-IN" sz="2400" dirty="0" smtClean="0">
                <a:latin typeface="Arial" charset="0"/>
                <a:cs typeface="Arial" charset="0"/>
              </a:rPr>
              <a:t>&gt;</a:t>
            </a:r>
          </a:p>
          <a:p>
            <a:r>
              <a:rPr lang="en-IN" sz="2400" dirty="0" smtClean="0">
                <a:latin typeface="Arial" charset="0"/>
                <a:cs typeface="Arial" charset="0"/>
              </a:rPr>
              <a:t>#include&lt;</a:t>
            </a:r>
            <a:r>
              <a:rPr lang="en-IN" sz="2400" dirty="0" err="1" smtClean="0">
                <a:latin typeface="Arial" charset="0"/>
                <a:cs typeface="Arial" charset="0"/>
              </a:rPr>
              <a:t>stdio.h</a:t>
            </a:r>
            <a:r>
              <a:rPr lang="en-IN" sz="2400" dirty="0" smtClean="0">
                <a:latin typeface="Arial" charset="0"/>
                <a:cs typeface="Arial" charset="0"/>
              </a:rPr>
              <a:t>&gt;</a:t>
            </a:r>
          </a:p>
          <a:p>
            <a:r>
              <a:rPr lang="en-IN" sz="2400" dirty="0" smtClean="0">
                <a:latin typeface="Arial" charset="0"/>
                <a:cs typeface="Arial" charset="0"/>
              </a:rPr>
              <a:t>#include&lt;</a:t>
            </a:r>
            <a:r>
              <a:rPr lang="en-IN" sz="2400" dirty="0" err="1" smtClean="0">
                <a:latin typeface="Arial" charset="0"/>
                <a:cs typeface="Arial" charset="0"/>
              </a:rPr>
              <a:t>process.h</a:t>
            </a:r>
            <a:r>
              <a:rPr lang="en-IN" sz="2400" dirty="0" smtClean="0">
                <a:latin typeface="Arial" charset="0"/>
                <a:cs typeface="Arial" charset="0"/>
              </a:rPr>
              <a:t>&gt;</a:t>
            </a:r>
          </a:p>
          <a:p>
            <a:r>
              <a:rPr lang="en-IN" sz="2400" dirty="0" smtClean="0">
                <a:latin typeface="Arial" charset="0"/>
                <a:cs typeface="Arial" charset="0"/>
              </a:rPr>
              <a:t>class student</a:t>
            </a:r>
          </a:p>
          <a:p>
            <a:r>
              <a:rPr lang="en-IN" sz="2400" dirty="0" smtClean="0">
                <a:latin typeface="Arial" charset="0"/>
                <a:cs typeface="Arial" charset="0"/>
              </a:rPr>
              <a:t>{</a:t>
            </a:r>
          </a:p>
          <a:p>
            <a:r>
              <a:rPr lang="en-IN" sz="2400" dirty="0" smtClean="0">
                <a:latin typeface="Arial" charset="0"/>
                <a:cs typeface="Arial" charset="0"/>
              </a:rPr>
              <a:t>   public:</a:t>
            </a:r>
          </a:p>
          <a:p>
            <a:r>
              <a:rPr lang="en-IN" sz="2400" dirty="0" smtClean="0">
                <a:latin typeface="Arial" charset="0"/>
                <a:cs typeface="Arial" charset="0"/>
              </a:rPr>
              <a:t>	char name[15];</a:t>
            </a:r>
          </a:p>
          <a:p>
            <a:r>
              <a:rPr lang="en-IN" sz="2400" dirty="0" smtClean="0">
                <a:latin typeface="Arial" charset="0"/>
                <a:cs typeface="Arial" charset="0"/>
              </a:rPr>
              <a:t>	float percent;</a:t>
            </a:r>
          </a:p>
          <a:p>
            <a:r>
              <a:rPr lang="en-IN" sz="2400" dirty="0" smtClean="0">
                <a:latin typeface="Arial" charset="0"/>
                <a:cs typeface="Arial" charset="0"/>
              </a:rPr>
              <a:t>};</a:t>
            </a:r>
          </a:p>
        </p:txBody>
      </p:sp>
    </p:spTree>
  </p:cSld>
  <p:clrMapOvr>
    <a:masterClrMapping/>
  </p:clrMapOvr>
  <p:transition advClick="0">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txBox="1">
            <a:spLocks noChangeArrowheads="1"/>
          </p:cNvSpPr>
          <p:nvPr/>
        </p:nvSpPr>
        <p:spPr bwMode="auto">
          <a:xfrm>
            <a:off x="0" y="188913"/>
            <a:ext cx="9144000" cy="6669087"/>
          </a:xfrm>
          <a:prstGeom prst="rect">
            <a:avLst/>
          </a:prstGeom>
          <a:noFill/>
          <a:ln w="9525">
            <a:noFill/>
            <a:miter lim="800000"/>
            <a:headEnd/>
            <a:tailEnd/>
          </a:ln>
        </p:spPr>
        <p:txBody>
          <a:bodyPr/>
          <a:lstStyle/>
          <a:p>
            <a:r>
              <a:rPr lang="en-IN" sz="2400" b="1" dirty="0">
                <a:latin typeface="Arial" charset="0"/>
                <a:cs typeface="Arial" charset="0"/>
              </a:rPr>
              <a:t>Program to read a binary file ‘student.dat’ display records on monitor</a:t>
            </a:r>
            <a:r>
              <a:rPr lang="en-IN" sz="2400" b="1" dirty="0" smtClean="0">
                <a:latin typeface="Arial" charset="0"/>
                <a:cs typeface="Arial" charset="0"/>
              </a:rPr>
              <a:t>.</a:t>
            </a:r>
            <a:endParaRPr lang="en-IN" sz="2400" dirty="0" smtClean="0">
              <a:latin typeface="Arial" charset="0"/>
              <a:cs typeface="Arial" charset="0"/>
            </a:endParaRPr>
          </a:p>
          <a:p>
            <a:r>
              <a:rPr lang="en-IN" sz="2400" dirty="0" smtClean="0">
                <a:latin typeface="Arial" charset="0"/>
                <a:cs typeface="Arial" charset="0"/>
              </a:rPr>
              <a:t>void main()</a:t>
            </a:r>
          </a:p>
          <a:p>
            <a:r>
              <a:rPr lang="en-IN" sz="2400" dirty="0" smtClean="0">
                <a:latin typeface="Arial" charset="0"/>
                <a:cs typeface="Arial" charset="0"/>
              </a:rPr>
              <a:t>{</a:t>
            </a:r>
          </a:p>
          <a:p>
            <a:r>
              <a:rPr lang="en-IN" sz="2400" dirty="0" smtClean="0">
                <a:latin typeface="Arial" charset="0"/>
                <a:cs typeface="Arial" charset="0"/>
              </a:rPr>
              <a:t>   </a:t>
            </a:r>
            <a:r>
              <a:rPr lang="en-IN" sz="2400" dirty="0" err="1" smtClean="0">
                <a:latin typeface="Arial" charset="0"/>
                <a:cs typeface="Arial" charset="0"/>
              </a:rPr>
              <a:t>clrscr</a:t>
            </a:r>
            <a:r>
              <a:rPr lang="en-IN" sz="2400" dirty="0" smtClean="0">
                <a:latin typeface="Arial" charset="0"/>
                <a:cs typeface="Arial" charset="0"/>
              </a:rPr>
              <a:t>();</a:t>
            </a:r>
          </a:p>
          <a:p>
            <a:r>
              <a:rPr lang="en-IN" sz="2400" dirty="0" smtClean="0">
                <a:latin typeface="Arial" charset="0"/>
                <a:cs typeface="Arial" charset="0"/>
              </a:rPr>
              <a:t>	</a:t>
            </a:r>
            <a:r>
              <a:rPr lang="en-IN" sz="2400" dirty="0" err="1" smtClean="0">
                <a:latin typeface="Arial" charset="0"/>
                <a:cs typeface="Arial" charset="0"/>
              </a:rPr>
              <a:t>ifstream</a:t>
            </a:r>
            <a:r>
              <a:rPr lang="en-IN" sz="2400" dirty="0" smtClean="0">
                <a:latin typeface="Arial" charset="0"/>
                <a:cs typeface="Arial" charset="0"/>
              </a:rPr>
              <a:t> fin;</a:t>
            </a:r>
          </a:p>
          <a:p>
            <a:r>
              <a:rPr lang="en-IN" sz="2400" dirty="0" smtClean="0">
                <a:latin typeface="Arial" charset="0"/>
                <a:cs typeface="Arial" charset="0"/>
              </a:rPr>
              <a:t>	student s;</a:t>
            </a:r>
          </a:p>
          <a:p>
            <a:r>
              <a:rPr lang="en-IN" sz="2400" dirty="0" smtClean="0">
                <a:latin typeface="Arial" charset="0"/>
                <a:cs typeface="Arial" charset="0"/>
              </a:rPr>
              <a:t>	</a:t>
            </a:r>
            <a:r>
              <a:rPr lang="en-IN" sz="2400" dirty="0" err="1" smtClean="0">
                <a:latin typeface="Arial" charset="0"/>
                <a:cs typeface="Arial" charset="0"/>
              </a:rPr>
              <a:t>fin.open</a:t>
            </a:r>
            <a:r>
              <a:rPr lang="en-IN" sz="2400" dirty="0" smtClean="0">
                <a:latin typeface="Arial" charset="0"/>
                <a:cs typeface="Arial" charset="0"/>
              </a:rPr>
              <a:t>("</a:t>
            </a:r>
            <a:r>
              <a:rPr lang="en-IN" sz="2400" dirty="0" err="1" smtClean="0">
                <a:latin typeface="Arial" charset="0"/>
                <a:cs typeface="Arial" charset="0"/>
              </a:rPr>
              <a:t>student.dat",ios</a:t>
            </a:r>
            <a:r>
              <a:rPr lang="en-IN" sz="2400" dirty="0" smtClean="0">
                <a:latin typeface="Arial" charset="0"/>
                <a:cs typeface="Arial" charset="0"/>
              </a:rPr>
              <a:t>::in | </a:t>
            </a:r>
            <a:r>
              <a:rPr lang="en-IN" sz="2400" dirty="0" err="1" smtClean="0">
                <a:latin typeface="Arial" charset="0"/>
                <a:cs typeface="Arial" charset="0"/>
              </a:rPr>
              <a:t>ios</a:t>
            </a:r>
            <a:r>
              <a:rPr lang="en-IN" sz="2400" dirty="0" smtClean="0">
                <a:latin typeface="Arial" charset="0"/>
                <a:cs typeface="Arial" charset="0"/>
              </a:rPr>
              <a:t>:: binary);</a:t>
            </a:r>
          </a:p>
          <a:p>
            <a:r>
              <a:rPr lang="en-IN" sz="2400" dirty="0" smtClean="0">
                <a:latin typeface="Arial" charset="0"/>
                <a:cs typeface="Arial" charset="0"/>
              </a:rPr>
              <a:t>	</a:t>
            </a:r>
            <a:r>
              <a:rPr lang="en-IN" sz="2400" dirty="0" err="1" smtClean="0">
                <a:latin typeface="Arial" charset="0"/>
                <a:cs typeface="Arial" charset="0"/>
              </a:rPr>
              <a:t>fin.read</a:t>
            </a:r>
            <a:r>
              <a:rPr lang="en-IN" sz="2400" dirty="0" smtClean="0">
                <a:latin typeface="Arial" charset="0"/>
                <a:cs typeface="Arial" charset="0"/>
              </a:rPr>
              <a:t>((char *) &amp;s, </a:t>
            </a:r>
            <a:r>
              <a:rPr lang="en-IN" sz="2400" dirty="0" err="1" smtClean="0">
                <a:latin typeface="Arial" charset="0"/>
                <a:cs typeface="Arial" charset="0"/>
              </a:rPr>
              <a:t>sizeof</a:t>
            </a:r>
            <a:r>
              <a:rPr lang="en-IN" sz="2400" dirty="0" smtClean="0">
                <a:latin typeface="Arial" charset="0"/>
                <a:cs typeface="Arial" charset="0"/>
              </a:rPr>
              <a:t>(student)); 	while(fin)</a:t>
            </a:r>
          </a:p>
          <a:p>
            <a:r>
              <a:rPr lang="en-IN" sz="2400" dirty="0" smtClean="0">
                <a:latin typeface="Arial" charset="0"/>
                <a:cs typeface="Arial" charset="0"/>
              </a:rPr>
              <a:t>	{</a:t>
            </a:r>
          </a:p>
          <a:p>
            <a:r>
              <a:rPr lang="en-IN" sz="2400" dirty="0" smtClean="0">
                <a:latin typeface="Arial" charset="0"/>
                <a:cs typeface="Arial" charset="0"/>
              </a:rPr>
              <a:t>	</a:t>
            </a:r>
            <a:r>
              <a:rPr lang="en-IN" sz="2400" dirty="0" err="1" smtClean="0">
                <a:latin typeface="Arial" charset="0"/>
                <a:cs typeface="Arial" charset="0"/>
              </a:rPr>
              <a:t>cout</a:t>
            </a:r>
            <a:r>
              <a:rPr lang="en-IN" sz="2400" dirty="0" smtClean="0">
                <a:latin typeface="Arial" charset="0"/>
                <a:cs typeface="Arial" charset="0"/>
              </a:rPr>
              <a:t>&lt;&lt;s.name;</a:t>
            </a:r>
          </a:p>
          <a:p>
            <a:r>
              <a:rPr lang="en-IN" sz="2400" dirty="0" smtClean="0">
                <a:latin typeface="Arial" charset="0"/>
                <a:cs typeface="Arial" charset="0"/>
              </a:rPr>
              <a:t>	</a:t>
            </a:r>
            <a:r>
              <a:rPr lang="en-IN" sz="2400" dirty="0" err="1" smtClean="0">
                <a:latin typeface="Arial" charset="0"/>
                <a:cs typeface="Arial" charset="0"/>
              </a:rPr>
              <a:t>cout</a:t>
            </a:r>
            <a:r>
              <a:rPr lang="en-IN" sz="2400" dirty="0" smtClean="0">
                <a:latin typeface="Arial" charset="0"/>
                <a:cs typeface="Arial" charset="0"/>
              </a:rPr>
              <a:t>&lt;&lt;" has percent: "&lt;&lt;</a:t>
            </a:r>
            <a:r>
              <a:rPr lang="en-IN" sz="2400" dirty="0" err="1" smtClean="0">
                <a:latin typeface="Arial" charset="0"/>
                <a:cs typeface="Arial" charset="0"/>
              </a:rPr>
              <a:t>s.percent</a:t>
            </a:r>
            <a:r>
              <a:rPr lang="en-IN" sz="2400" dirty="0" smtClean="0">
                <a:latin typeface="Arial" charset="0"/>
                <a:cs typeface="Arial" charset="0"/>
              </a:rPr>
              <a:t>&lt;&lt;"\n";</a:t>
            </a:r>
          </a:p>
          <a:p>
            <a:r>
              <a:rPr lang="en-IN" sz="2400" dirty="0" smtClean="0">
                <a:latin typeface="Arial" charset="0"/>
                <a:cs typeface="Arial" charset="0"/>
              </a:rPr>
              <a:t>	</a:t>
            </a:r>
            <a:r>
              <a:rPr lang="en-IN" sz="2400" dirty="0" err="1" smtClean="0">
                <a:latin typeface="Arial" charset="0"/>
                <a:cs typeface="Arial" charset="0"/>
              </a:rPr>
              <a:t>fin.read</a:t>
            </a:r>
            <a:r>
              <a:rPr lang="en-IN" sz="2400" dirty="0" smtClean="0">
                <a:latin typeface="Arial" charset="0"/>
                <a:cs typeface="Arial" charset="0"/>
              </a:rPr>
              <a:t>((char *) &amp;s, </a:t>
            </a:r>
            <a:r>
              <a:rPr lang="en-IN" sz="2400" dirty="0" err="1" smtClean="0">
                <a:latin typeface="Arial" charset="0"/>
                <a:cs typeface="Arial" charset="0"/>
              </a:rPr>
              <a:t>sizeof</a:t>
            </a:r>
            <a:r>
              <a:rPr lang="en-IN" sz="2400" dirty="0" smtClean="0">
                <a:latin typeface="Arial" charset="0"/>
                <a:cs typeface="Arial" charset="0"/>
              </a:rPr>
              <a:t>(student));</a:t>
            </a:r>
          </a:p>
          <a:p>
            <a:r>
              <a:rPr lang="en-IN" sz="2400" dirty="0" smtClean="0">
                <a:latin typeface="Arial" charset="0"/>
                <a:cs typeface="Arial" charset="0"/>
              </a:rPr>
              <a:t>	}</a:t>
            </a:r>
          </a:p>
          <a:p>
            <a:r>
              <a:rPr lang="en-IN" sz="2400" dirty="0" smtClean="0">
                <a:latin typeface="Arial" charset="0"/>
                <a:cs typeface="Arial" charset="0"/>
              </a:rPr>
              <a:t>	</a:t>
            </a:r>
            <a:r>
              <a:rPr lang="en-IN" sz="2400" dirty="0" err="1" smtClean="0">
                <a:latin typeface="Arial" charset="0"/>
                <a:cs typeface="Arial" charset="0"/>
              </a:rPr>
              <a:t>fin.close</a:t>
            </a:r>
            <a:r>
              <a:rPr lang="en-IN" sz="2400" dirty="0" smtClean="0">
                <a:latin typeface="Arial" charset="0"/>
                <a:cs typeface="Arial" charset="0"/>
              </a:rPr>
              <a:t>();</a:t>
            </a:r>
          </a:p>
          <a:p>
            <a:r>
              <a:rPr lang="en-IN" sz="2400" dirty="0" smtClean="0">
                <a:latin typeface="Arial" charset="0"/>
                <a:cs typeface="Arial" charset="0"/>
              </a:rPr>
              <a:t>   </a:t>
            </a:r>
            <a:r>
              <a:rPr lang="en-IN" sz="2400" dirty="0" err="1" smtClean="0">
                <a:latin typeface="Arial" charset="0"/>
                <a:cs typeface="Arial" charset="0"/>
              </a:rPr>
              <a:t>getch</a:t>
            </a:r>
            <a:r>
              <a:rPr lang="en-IN" sz="2400" dirty="0" smtClean="0">
                <a:latin typeface="Arial" charset="0"/>
                <a:cs typeface="Arial" charset="0"/>
              </a:rPr>
              <a:t>();</a:t>
            </a:r>
          </a:p>
          <a:p>
            <a:r>
              <a:rPr lang="en-IN" sz="2400" dirty="0" smtClean="0">
                <a:latin typeface="Arial" charset="0"/>
                <a:cs typeface="Arial" charset="0"/>
              </a:rPr>
              <a:t>}</a:t>
            </a:r>
            <a:endParaRPr lang="en-IN" sz="2400" dirty="0">
              <a:latin typeface="Arial" charset="0"/>
              <a:cs typeface="Arial" charset="0"/>
            </a:endParaRPr>
          </a:p>
        </p:txBody>
      </p:sp>
    </p:spTree>
  </p:cSld>
  <p:clrMapOvr>
    <a:masterClrMapping/>
  </p:clrMapOvr>
  <p:transition advClick="0">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84213" y="260350"/>
            <a:ext cx="7127875" cy="873125"/>
          </a:xfrm>
          <a:prstGeom prst="rect">
            <a:avLst/>
          </a:prstGeom>
        </p:spPr>
        <p:txBody>
          <a:bodyPr/>
          <a:lstStyle/>
          <a:p>
            <a:pPr algn="ctr" eaLnBrk="1" fontAlgn="auto" hangingPunct="1">
              <a:spcAft>
                <a:spcPts val="0"/>
              </a:spcAft>
              <a:defRPr/>
            </a:pPr>
            <a:r>
              <a:rPr lang="en-IN" sz="4400" b="1" dirty="0">
                <a:solidFill>
                  <a:srgbClr val="FFFF00"/>
                </a:solidFill>
                <a:latin typeface="Arial" pitchFamily="34" charset="0"/>
                <a:cs typeface="Arial" pitchFamily="34" charset="0"/>
              </a:rPr>
              <a:t>File Pointer</a:t>
            </a:r>
            <a:endParaRPr lang="en-US" sz="4100" b="1" dirty="0">
              <a:ln w="6350">
                <a:noFill/>
              </a:ln>
              <a:solidFill>
                <a:srgbClr val="FFFF00"/>
              </a:solidFill>
              <a:latin typeface="Arial" pitchFamily="34" charset="0"/>
              <a:ea typeface="+mj-ea"/>
              <a:cs typeface="Arial" pitchFamily="34" charset="0"/>
            </a:endParaRPr>
          </a:p>
        </p:txBody>
      </p:sp>
      <p:sp>
        <p:nvSpPr>
          <p:cNvPr id="36867" name="Rectangle 4"/>
          <p:cNvSpPr txBox="1">
            <a:spLocks noChangeArrowheads="1"/>
          </p:cNvSpPr>
          <p:nvPr/>
        </p:nvSpPr>
        <p:spPr bwMode="auto">
          <a:xfrm>
            <a:off x="395288" y="1268413"/>
            <a:ext cx="8569325" cy="5113337"/>
          </a:xfrm>
          <a:prstGeom prst="rect">
            <a:avLst/>
          </a:prstGeom>
          <a:noFill/>
          <a:ln w="9525">
            <a:noFill/>
            <a:miter lim="800000"/>
            <a:headEnd/>
            <a:tailEnd/>
          </a:ln>
        </p:spPr>
        <p:txBody>
          <a:bodyPr/>
          <a:lstStyle/>
          <a:p>
            <a:pPr algn="just"/>
            <a:r>
              <a:rPr lang="en-IN" sz="2400">
                <a:solidFill>
                  <a:srgbClr val="FFFF00"/>
                </a:solidFill>
                <a:latin typeface="Arial" charset="0"/>
                <a:cs typeface="Arial" charset="0"/>
              </a:rPr>
              <a:t>The file pointer indicates the position in the file at which the next input/output is to occur.</a:t>
            </a:r>
          </a:p>
          <a:p>
            <a:pPr algn="just"/>
            <a:endParaRPr lang="en-IN" sz="2400">
              <a:solidFill>
                <a:srgbClr val="FFFF00"/>
              </a:solidFill>
              <a:latin typeface="Arial" charset="0"/>
              <a:cs typeface="Arial" charset="0"/>
            </a:endParaRPr>
          </a:p>
          <a:p>
            <a:pPr algn="just"/>
            <a:r>
              <a:rPr lang="en-IN" sz="2400">
                <a:solidFill>
                  <a:srgbClr val="FFFF00"/>
                </a:solidFill>
                <a:latin typeface="Arial" charset="0"/>
                <a:cs typeface="Arial" charset="0"/>
              </a:rPr>
              <a:t>Moving the file pointer in a file for various operations viz modification, deletion , searching etc. Following functions are used</a:t>
            </a:r>
          </a:p>
          <a:p>
            <a:pPr algn="just"/>
            <a:r>
              <a:rPr lang="en-IN" sz="2400">
                <a:solidFill>
                  <a:srgbClr val="FFFF00"/>
                </a:solidFill>
                <a:latin typeface="Arial" charset="0"/>
                <a:cs typeface="Arial" charset="0"/>
              </a:rPr>
              <a:t>seekg(): It places the file pointer to the specified position in input mode of file.</a:t>
            </a:r>
          </a:p>
          <a:p>
            <a:pPr algn="just"/>
            <a:r>
              <a:rPr lang="en-IN" sz="2400">
                <a:solidFill>
                  <a:srgbClr val="FFFF00"/>
                </a:solidFill>
                <a:latin typeface="Arial" charset="0"/>
                <a:cs typeface="Arial" charset="0"/>
              </a:rPr>
              <a:t>e.g file.seekg(p,ios::beg); or </a:t>
            </a:r>
          </a:p>
          <a:p>
            <a:pPr algn="just"/>
            <a:r>
              <a:rPr lang="en-IN" sz="2400">
                <a:solidFill>
                  <a:srgbClr val="FFFF00"/>
                </a:solidFill>
                <a:latin typeface="Arial" charset="0"/>
                <a:cs typeface="Arial" charset="0"/>
              </a:rPr>
              <a:t>file.seekg(-p,ios::end), or </a:t>
            </a:r>
          </a:p>
          <a:p>
            <a:pPr algn="just"/>
            <a:r>
              <a:rPr lang="en-IN" sz="2400">
                <a:solidFill>
                  <a:srgbClr val="FFFF00"/>
                </a:solidFill>
                <a:latin typeface="Arial" charset="0"/>
                <a:cs typeface="Arial" charset="0"/>
              </a:rPr>
              <a:t>file.seekg(p,ios::cur)</a:t>
            </a:r>
          </a:p>
          <a:p>
            <a:pPr algn="just"/>
            <a:r>
              <a:rPr lang="en-IN" sz="2400">
                <a:solidFill>
                  <a:srgbClr val="FFFF00"/>
                </a:solidFill>
                <a:latin typeface="Arial" charset="0"/>
                <a:cs typeface="Arial" charset="0"/>
              </a:rPr>
              <a:t>i.e to move to p byte position from beginning, end or current position.</a:t>
            </a:r>
          </a:p>
        </p:txBody>
      </p:sp>
    </p:spTree>
  </p:cSld>
  <p:clrMapOvr>
    <a:masterClrMapping/>
  </p:clrMapOvr>
  <p:transition advClick="0">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84213" y="260350"/>
            <a:ext cx="7127875" cy="873125"/>
          </a:xfrm>
          <a:prstGeom prst="rect">
            <a:avLst/>
          </a:prstGeom>
        </p:spPr>
        <p:txBody>
          <a:bodyPr/>
          <a:lstStyle/>
          <a:p>
            <a:pPr algn="ctr" eaLnBrk="1" fontAlgn="auto" hangingPunct="1">
              <a:spcAft>
                <a:spcPts val="0"/>
              </a:spcAft>
              <a:defRPr/>
            </a:pPr>
            <a:r>
              <a:rPr lang="en-IN" sz="4400" b="1" dirty="0">
                <a:solidFill>
                  <a:srgbClr val="FFFF00"/>
                </a:solidFill>
                <a:latin typeface="Arial" pitchFamily="34" charset="0"/>
                <a:cs typeface="Arial" pitchFamily="34" charset="0"/>
              </a:rPr>
              <a:t>File Pointer</a:t>
            </a:r>
            <a:endParaRPr lang="en-US" sz="4100" b="1" dirty="0">
              <a:ln w="6350">
                <a:noFill/>
              </a:ln>
              <a:solidFill>
                <a:srgbClr val="FFFF00"/>
              </a:solidFill>
              <a:latin typeface="Arial" pitchFamily="34" charset="0"/>
              <a:ea typeface="+mj-ea"/>
              <a:cs typeface="Arial" pitchFamily="34" charset="0"/>
            </a:endParaRPr>
          </a:p>
        </p:txBody>
      </p:sp>
      <p:sp>
        <p:nvSpPr>
          <p:cNvPr id="37891" name="Rectangle 4"/>
          <p:cNvSpPr txBox="1">
            <a:spLocks noChangeArrowheads="1"/>
          </p:cNvSpPr>
          <p:nvPr/>
        </p:nvSpPr>
        <p:spPr bwMode="auto">
          <a:xfrm>
            <a:off x="395288" y="1268413"/>
            <a:ext cx="8569325" cy="5113337"/>
          </a:xfrm>
          <a:prstGeom prst="rect">
            <a:avLst/>
          </a:prstGeom>
          <a:noFill/>
          <a:ln w="9525">
            <a:noFill/>
            <a:miter lim="800000"/>
            <a:headEnd/>
            <a:tailEnd/>
          </a:ln>
        </p:spPr>
        <p:txBody>
          <a:bodyPr/>
          <a:lstStyle/>
          <a:p>
            <a:pPr algn="just"/>
            <a:r>
              <a:rPr lang="en-IN" sz="2400">
                <a:solidFill>
                  <a:srgbClr val="FFFF00"/>
                </a:solidFill>
                <a:latin typeface="Arial" charset="0"/>
                <a:cs typeface="Arial" charset="0"/>
              </a:rPr>
              <a:t>seekp(): It places the file pointer to the specified position in output mode of file.</a:t>
            </a:r>
          </a:p>
          <a:p>
            <a:pPr algn="just"/>
            <a:r>
              <a:rPr lang="en-IN" sz="2400">
                <a:solidFill>
                  <a:srgbClr val="FFFF00"/>
                </a:solidFill>
                <a:latin typeface="Arial" charset="0"/>
                <a:cs typeface="Arial" charset="0"/>
              </a:rPr>
              <a:t>e.g file.seekp(p,ios::beg); or file.seekp(-p,ios::end), or file.seekp(p,ios::cur)</a:t>
            </a:r>
          </a:p>
          <a:p>
            <a:pPr algn="just"/>
            <a:r>
              <a:rPr lang="en-IN" sz="2400">
                <a:solidFill>
                  <a:srgbClr val="FFFF00"/>
                </a:solidFill>
                <a:latin typeface="Arial" charset="0"/>
                <a:cs typeface="Arial" charset="0"/>
              </a:rPr>
              <a:t>i.e to move to p byte position from beginning, end or current position.</a:t>
            </a:r>
          </a:p>
          <a:p>
            <a:pPr algn="just"/>
            <a:endParaRPr lang="en-IN" sz="2400">
              <a:solidFill>
                <a:srgbClr val="FFFF00"/>
              </a:solidFill>
              <a:latin typeface="Arial" charset="0"/>
              <a:cs typeface="Arial" charset="0"/>
            </a:endParaRPr>
          </a:p>
          <a:p>
            <a:pPr algn="just"/>
            <a:r>
              <a:rPr lang="en-IN" sz="2400">
                <a:solidFill>
                  <a:srgbClr val="FFFF00"/>
                </a:solidFill>
                <a:latin typeface="Arial" charset="0"/>
                <a:cs typeface="Arial" charset="0"/>
              </a:rPr>
              <a:t>tellg(): This function returns the current working position of the file pointer in the input mode.</a:t>
            </a:r>
          </a:p>
          <a:p>
            <a:pPr algn="just"/>
            <a:r>
              <a:rPr lang="en-IN" sz="2400">
                <a:solidFill>
                  <a:srgbClr val="FFFF00"/>
                </a:solidFill>
                <a:latin typeface="Arial" charset="0"/>
                <a:cs typeface="Arial" charset="0"/>
              </a:rPr>
              <a:t>e.g int p=file.tellg();</a:t>
            </a:r>
          </a:p>
          <a:p>
            <a:pPr algn="just"/>
            <a:endParaRPr lang="en-IN" sz="2400">
              <a:solidFill>
                <a:srgbClr val="FFFF00"/>
              </a:solidFill>
              <a:latin typeface="Arial" charset="0"/>
              <a:cs typeface="Arial" charset="0"/>
            </a:endParaRPr>
          </a:p>
          <a:p>
            <a:pPr algn="just"/>
            <a:r>
              <a:rPr lang="en-IN" sz="2400">
                <a:solidFill>
                  <a:srgbClr val="FFFF00"/>
                </a:solidFill>
                <a:latin typeface="Arial" charset="0"/>
                <a:cs typeface="Arial" charset="0"/>
              </a:rPr>
              <a:t>tellp(): This function returns the current working position of the file pointer in the output mode.</a:t>
            </a:r>
          </a:p>
          <a:p>
            <a:pPr algn="just"/>
            <a:r>
              <a:rPr lang="en-IN" sz="2400">
                <a:solidFill>
                  <a:srgbClr val="FFFF00"/>
                </a:solidFill>
                <a:latin typeface="Arial" charset="0"/>
                <a:cs typeface="Arial" charset="0"/>
              </a:rPr>
              <a:t>e.f int p=file.tellp();</a:t>
            </a:r>
            <a:endParaRPr lang="en-US" sz="2400">
              <a:solidFill>
                <a:srgbClr val="FFFF00"/>
              </a:solidFill>
              <a:latin typeface="Arial" charset="0"/>
              <a:cs typeface="Arial" charset="0"/>
            </a:endParaRPr>
          </a:p>
        </p:txBody>
      </p:sp>
    </p:spTree>
  </p:cSld>
  <p:clrMapOvr>
    <a:masterClrMapping/>
  </p:clrMapOvr>
  <p:transition advClick="0">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23850" y="2060575"/>
            <a:ext cx="8229600" cy="1143000"/>
          </a:xfrm>
        </p:spPr>
        <p:txBody>
          <a:bodyPr>
            <a:normAutofit fontScale="90000"/>
          </a:bodyPr>
          <a:lstStyle/>
          <a:p>
            <a:pPr eaLnBrk="1" hangingPunct="1">
              <a:defRPr/>
            </a:pPr>
            <a:r>
              <a:rPr lang="en-IN" sz="16600" smtClean="0">
                <a:solidFill>
                  <a:srgbClr val="FFFF00"/>
                </a:solidFill>
                <a:latin typeface="Century Gothic" pitchFamily="34" charset="0"/>
              </a:rPr>
              <a:t>?</a:t>
            </a:r>
            <a:r>
              <a:rPr lang="en-IN" smtClean="0">
                <a:solidFill>
                  <a:srgbClr val="FFFF00"/>
                </a:solidFill>
                <a:latin typeface="Century Gothic" pitchFamily="34" charset="0"/>
              </a:rPr>
              <a:t/>
            </a:r>
            <a:br>
              <a:rPr lang="en-IN" smtClean="0">
                <a:solidFill>
                  <a:srgbClr val="FFFF00"/>
                </a:solidFill>
                <a:latin typeface="Century Gothic" pitchFamily="34" charset="0"/>
              </a:rPr>
            </a:br>
            <a:r>
              <a:rPr lang="en-IN" smtClean="0">
                <a:solidFill>
                  <a:srgbClr val="FFFF00"/>
                </a:solidFill>
                <a:latin typeface="Century Gothic" pitchFamily="34" charset="0"/>
              </a:rPr>
              <a:t>Any Questions Please</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iterate type="wd">
                                    <p:tmAbs val="500"/>
                                  </p:iterate>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Program</a:t>
            </a:r>
            <a:endParaRPr lang="en-US" dirty="0"/>
          </a:p>
        </p:txBody>
      </p:sp>
      <p:sp>
        <p:nvSpPr>
          <p:cNvPr id="3" name="Content Placeholder 2"/>
          <p:cNvSpPr>
            <a:spLocks noGrp="1"/>
          </p:cNvSpPr>
          <p:nvPr>
            <p:ph idx="1"/>
          </p:nvPr>
        </p:nvSpPr>
        <p:spPr/>
        <p:txBody>
          <a:bodyPr/>
          <a:lstStyle/>
          <a:p>
            <a:pPr>
              <a:buNone/>
            </a:pPr>
            <a:r>
              <a:rPr lang="en-US" dirty="0" smtClean="0"/>
              <a:t>Q. </a:t>
            </a:r>
            <a:r>
              <a:rPr lang="en-US" dirty="0" smtClean="0"/>
              <a:t>Write a program in C++ to read the name of a country from one text file and name of its corresponding capital city from another text file. The program must display the country name and indicate its corresponding capital (for at least five countries) in the output.</a:t>
            </a:r>
            <a:r>
              <a:rPr lang="en-US" dirty="0" smtClean="0"/>
              <a:t> </a:t>
            </a:r>
            <a:endParaRPr lang="en-US" dirty="0"/>
          </a:p>
        </p:txBody>
      </p:sp>
    </p:spTree>
  </p:cSld>
  <p:clrMapOvr>
    <a:masterClrMapping/>
  </p:clrMapOvr>
  <p:transition advClick="0">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Board Program</a:t>
            </a:r>
            <a:endParaRPr lang="en-US" dirty="0"/>
          </a:p>
        </p:txBody>
      </p:sp>
      <p:sp>
        <p:nvSpPr>
          <p:cNvPr id="3" name="Content Placeholder 2"/>
          <p:cNvSpPr>
            <a:spLocks noGrp="1"/>
          </p:cNvSpPr>
          <p:nvPr>
            <p:ph idx="1"/>
          </p:nvPr>
        </p:nvSpPr>
        <p:spPr>
          <a:xfrm>
            <a:off x="0" y="1219200"/>
            <a:ext cx="9144000" cy="5638800"/>
          </a:xfrm>
        </p:spPr>
        <p:txBody>
          <a:bodyPr/>
          <a:lstStyle/>
          <a:p>
            <a:pPr>
              <a:buNone/>
            </a:pPr>
            <a:r>
              <a:rPr lang="en-US" sz="2400" dirty="0" smtClean="0"/>
              <a:t>#include&lt;</a:t>
            </a:r>
            <a:r>
              <a:rPr lang="en-US" sz="2400" dirty="0" err="1" smtClean="0"/>
              <a:t>iostream.h</a:t>
            </a:r>
            <a:r>
              <a:rPr lang="en-US" sz="2400" dirty="0" smtClean="0"/>
              <a:t>&gt;</a:t>
            </a:r>
          </a:p>
          <a:p>
            <a:pPr>
              <a:buNone/>
            </a:pPr>
            <a:r>
              <a:rPr lang="en-US" sz="2400" dirty="0" smtClean="0"/>
              <a:t>#include&lt;</a:t>
            </a:r>
            <a:r>
              <a:rPr lang="en-US" sz="2400" dirty="0" err="1" smtClean="0"/>
              <a:t>conio.h</a:t>
            </a:r>
            <a:r>
              <a:rPr lang="en-US" sz="2400" dirty="0" smtClean="0"/>
              <a:t>&gt;</a:t>
            </a:r>
          </a:p>
          <a:p>
            <a:pPr>
              <a:buNone/>
            </a:pPr>
            <a:r>
              <a:rPr lang="en-US" sz="2400" dirty="0" smtClean="0"/>
              <a:t>#include&lt;</a:t>
            </a:r>
            <a:r>
              <a:rPr lang="en-US" sz="2400" dirty="0" err="1" smtClean="0"/>
              <a:t>fstream.h</a:t>
            </a:r>
            <a:r>
              <a:rPr lang="en-US" sz="2400" dirty="0" smtClean="0"/>
              <a:t>&gt;</a:t>
            </a:r>
          </a:p>
          <a:p>
            <a:pPr>
              <a:buNone/>
            </a:pPr>
            <a:r>
              <a:rPr lang="en-US" sz="2400" dirty="0" smtClean="0"/>
              <a:t>void main()</a:t>
            </a:r>
          </a:p>
          <a:p>
            <a:pPr>
              <a:buNone/>
            </a:pPr>
            <a:r>
              <a:rPr lang="en-US" sz="2400" dirty="0" smtClean="0"/>
              <a:t>{</a:t>
            </a:r>
          </a:p>
          <a:p>
            <a:pPr>
              <a:buNone/>
            </a:pPr>
            <a:r>
              <a:rPr lang="en-US" sz="2400" dirty="0" smtClean="0"/>
              <a:t>	</a:t>
            </a:r>
            <a:r>
              <a:rPr lang="en-US" sz="2400" dirty="0" err="1" smtClean="0"/>
              <a:t>clrscr</a:t>
            </a:r>
            <a:r>
              <a:rPr lang="en-US" sz="2400" dirty="0" smtClean="0"/>
              <a:t>();</a:t>
            </a:r>
          </a:p>
          <a:p>
            <a:pPr>
              <a:buNone/>
            </a:pPr>
            <a:r>
              <a:rPr lang="en-US" sz="2400" dirty="0" smtClean="0"/>
              <a:t>	char str1[80],str2[80];</a:t>
            </a:r>
          </a:p>
          <a:p>
            <a:pPr>
              <a:buNone/>
            </a:pPr>
            <a:r>
              <a:rPr lang="en-US" sz="2400" dirty="0" smtClean="0"/>
              <a:t>	</a:t>
            </a:r>
            <a:r>
              <a:rPr lang="en-US" sz="2400" dirty="0" err="1" smtClean="0"/>
              <a:t>ofstream</a:t>
            </a:r>
            <a:r>
              <a:rPr lang="en-US" sz="2400" dirty="0" smtClean="0"/>
              <a:t> </a:t>
            </a:r>
            <a:r>
              <a:rPr lang="en-US" sz="2400" dirty="0" err="1" smtClean="0"/>
              <a:t>fout</a:t>
            </a:r>
            <a:r>
              <a:rPr lang="en-US" sz="2400" dirty="0" smtClean="0"/>
              <a:t>;</a:t>
            </a:r>
          </a:p>
          <a:p>
            <a:pPr>
              <a:buNone/>
            </a:pPr>
            <a:r>
              <a:rPr lang="en-US" sz="2400" dirty="0" smtClean="0"/>
              <a:t>	</a:t>
            </a:r>
            <a:r>
              <a:rPr lang="en-US" sz="2400" dirty="0" err="1" smtClean="0"/>
              <a:t>ifstream</a:t>
            </a:r>
            <a:r>
              <a:rPr lang="en-US" sz="2400" dirty="0" smtClean="0"/>
              <a:t> fin1,fin2;</a:t>
            </a:r>
          </a:p>
          <a:p>
            <a:pPr>
              <a:buNone/>
            </a:pPr>
            <a:r>
              <a:rPr lang="en-US" sz="2400" dirty="0" smtClean="0"/>
              <a:t>	</a:t>
            </a:r>
            <a:r>
              <a:rPr lang="en-US" sz="2400" dirty="0" err="1" smtClean="0"/>
              <a:t>fout.open</a:t>
            </a:r>
            <a:r>
              <a:rPr lang="en-US" sz="2400" dirty="0" smtClean="0"/>
              <a:t>("country.txt");</a:t>
            </a:r>
          </a:p>
          <a:p>
            <a:pPr>
              <a:buNone/>
            </a:pPr>
            <a:r>
              <a:rPr lang="en-US" sz="2400" dirty="0" smtClean="0"/>
              <a:t>	</a:t>
            </a:r>
            <a:r>
              <a:rPr lang="en-US" sz="2400" dirty="0" err="1" smtClean="0"/>
              <a:t>fout</a:t>
            </a:r>
            <a:r>
              <a:rPr lang="en-US" sz="2400" dirty="0" smtClean="0"/>
              <a:t>&lt;&lt;"INDIA\</a:t>
            </a:r>
            <a:r>
              <a:rPr lang="en-US" sz="2400" dirty="0" err="1" smtClean="0"/>
              <a:t>nUSA</a:t>
            </a:r>
            <a:r>
              <a:rPr lang="en-US" sz="2400" dirty="0" smtClean="0"/>
              <a:t>\</a:t>
            </a:r>
            <a:r>
              <a:rPr lang="en-US" sz="2400" dirty="0" err="1" smtClean="0"/>
              <a:t>nUK</a:t>
            </a:r>
            <a:r>
              <a:rPr lang="en-US" sz="2400" dirty="0" smtClean="0"/>
              <a:t>\</a:t>
            </a:r>
            <a:r>
              <a:rPr lang="en-US" sz="2400" dirty="0" err="1" smtClean="0"/>
              <a:t>nRUSSIA</a:t>
            </a:r>
            <a:r>
              <a:rPr lang="en-US" sz="2400" dirty="0" smtClean="0"/>
              <a:t>\</a:t>
            </a:r>
            <a:r>
              <a:rPr lang="en-US" sz="2400" dirty="0" err="1" smtClean="0"/>
              <a:t>nJAPAN</a:t>
            </a:r>
            <a:r>
              <a:rPr lang="en-US" sz="2400" dirty="0" smtClean="0"/>
              <a:t>";</a:t>
            </a:r>
          </a:p>
          <a:p>
            <a:pPr>
              <a:buNone/>
            </a:pPr>
            <a:r>
              <a:rPr lang="en-US" sz="2400" dirty="0" smtClean="0"/>
              <a:t>	</a:t>
            </a:r>
            <a:r>
              <a:rPr lang="en-US" sz="2400" dirty="0" err="1" smtClean="0"/>
              <a:t>fout.close</a:t>
            </a:r>
            <a:r>
              <a:rPr lang="en-US" sz="2400" dirty="0" smtClean="0"/>
              <a:t>();</a:t>
            </a:r>
            <a:endParaRPr lang="en-US" sz="2400" dirty="0"/>
          </a:p>
        </p:txBody>
      </p:sp>
    </p:spTree>
  </p:cSld>
  <p:clrMapOvr>
    <a:masterClrMapping/>
  </p:clrMapOvr>
  <p:transition advClick="0">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Board Program</a:t>
            </a:r>
            <a:endParaRPr lang="en-US" dirty="0"/>
          </a:p>
        </p:txBody>
      </p:sp>
      <p:sp>
        <p:nvSpPr>
          <p:cNvPr id="3" name="Content Placeholder 2"/>
          <p:cNvSpPr>
            <a:spLocks noGrp="1"/>
          </p:cNvSpPr>
          <p:nvPr>
            <p:ph idx="1"/>
          </p:nvPr>
        </p:nvSpPr>
        <p:spPr>
          <a:xfrm>
            <a:off x="0" y="1219200"/>
            <a:ext cx="9144000" cy="5638800"/>
          </a:xfrm>
        </p:spPr>
        <p:txBody>
          <a:bodyPr/>
          <a:lstStyle/>
          <a:p>
            <a:pPr>
              <a:buNone/>
            </a:pPr>
            <a:r>
              <a:rPr lang="en-US" sz="2400" dirty="0" smtClean="0"/>
              <a:t>	</a:t>
            </a:r>
            <a:r>
              <a:rPr lang="en-US" sz="2400" dirty="0" err="1" smtClean="0"/>
              <a:t>fout.open</a:t>
            </a:r>
            <a:r>
              <a:rPr lang="en-US" sz="2400" dirty="0" smtClean="0"/>
              <a:t>("capital.txt");</a:t>
            </a:r>
          </a:p>
          <a:p>
            <a:pPr>
              <a:buNone/>
            </a:pPr>
            <a:r>
              <a:rPr lang="en-US" sz="2400" dirty="0" smtClean="0"/>
              <a:t>	</a:t>
            </a:r>
            <a:r>
              <a:rPr lang="en-US" sz="2400" dirty="0" err="1" smtClean="0"/>
              <a:t>fout</a:t>
            </a:r>
            <a:r>
              <a:rPr lang="en-US" sz="2400" dirty="0" smtClean="0"/>
              <a:t>&lt;&lt;"NEW DELHI\</a:t>
            </a:r>
            <a:r>
              <a:rPr lang="en-US" sz="2400" dirty="0" err="1" smtClean="0"/>
              <a:t>nWASHINGTON</a:t>
            </a:r>
            <a:r>
              <a:rPr lang="en-US" sz="2400" dirty="0" smtClean="0"/>
              <a:t> D.C\</a:t>
            </a:r>
            <a:r>
              <a:rPr lang="en-US" sz="2400" dirty="0" err="1" smtClean="0"/>
              <a:t>nLONDON</a:t>
            </a:r>
            <a:r>
              <a:rPr lang="en-US" sz="2400" dirty="0" smtClean="0"/>
              <a:t>\</a:t>
            </a:r>
            <a:r>
              <a:rPr lang="en-US" sz="2400" dirty="0" err="1" smtClean="0"/>
              <a:t>nMOSCOW</a:t>
            </a:r>
            <a:r>
              <a:rPr lang="en-US" sz="2400" dirty="0" smtClean="0"/>
              <a:t>\</a:t>
            </a:r>
            <a:r>
              <a:rPr lang="en-US" sz="2400" dirty="0" err="1" smtClean="0"/>
              <a:t>nTOKYO</a:t>
            </a:r>
            <a:r>
              <a:rPr lang="en-US" sz="2400" dirty="0" smtClean="0"/>
              <a:t>";</a:t>
            </a:r>
          </a:p>
          <a:p>
            <a:pPr>
              <a:buNone/>
            </a:pPr>
            <a:r>
              <a:rPr lang="en-US" sz="2400" dirty="0" smtClean="0"/>
              <a:t>	</a:t>
            </a:r>
            <a:r>
              <a:rPr lang="en-US" sz="2400" dirty="0" err="1" smtClean="0"/>
              <a:t>fout.close</a:t>
            </a:r>
            <a:r>
              <a:rPr lang="en-US" sz="2400" dirty="0" smtClean="0"/>
              <a:t>();</a:t>
            </a:r>
          </a:p>
          <a:p>
            <a:pPr>
              <a:buNone/>
            </a:pPr>
            <a:r>
              <a:rPr lang="en-US" sz="2400" dirty="0" smtClean="0"/>
              <a:t>   </a:t>
            </a:r>
            <a:r>
              <a:rPr lang="en-US" sz="2400" dirty="0" err="1" smtClean="0"/>
              <a:t>cout</a:t>
            </a:r>
            <a:r>
              <a:rPr lang="en-US" sz="2400" dirty="0" smtClean="0"/>
              <a:t>&lt;&lt;"COUNTRY\t\</a:t>
            </a:r>
            <a:r>
              <a:rPr lang="en-US" sz="2400" dirty="0" err="1" smtClean="0"/>
              <a:t>tCAPITAL</a:t>
            </a:r>
            <a:r>
              <a:rPr lang="en-US" sz="2400" dirty="0" smtClean="0"/>
              <a:t>\n";</a:t>
            </a:r>
          </a:p>
          <a:p>
            <a:pPr>
              <a:buNone/>
            </a:pPr>
            <a:r>
              <a:rPr lang="en-US" sz="2400" dirty="0" smtClean="0"/>
              <a:t>   </a:t>
            </a:r>
            <a:r>
              <a:rPr lang="en-US" sz="2400" dirty="0" err="1" smtClean="0"/>
              <a:t>cout</a:t>
            </a:r>
            <a:r>
              <a:rPr lang="en-US" sz="2400" dirty="0" smtClean="0"/>
              <a:t>&lt;&lt;"-------------------------\n";</a:t>
            </a:r>
          </a:p>
          <a:p>
            <a:pPr>
              <a:buNone/>
            </a:pPr>
            <a:r>
              <a:rPr lang="en-US" sz="2400" dirty="0" smtClean="0"/>
              <a:t>	fin1.open("country.txt");</a:t>
            </a:r>
          </a:p>
          <a:p>
            <a:pPr>
              <a:buNone/>
            </a:pPr>
            <a:r>
              <a:rPr lang="en-US" sz="2400" dirty="0" smtClean="0"/>
              <a:t>	fin2.open("capital.txt");</a:t>
            </a:r>
          </a:p>
        </p:txBody>
      </p:sp>
    </p:spTree>
  </p:cSld>
  <p:clrMapOvr>
    <a:masterClrMapping/>
  </p:clrMapOvr>
  <p:transition advClick="0">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Board Program</a:t>
            </a:r>
            <a:endParaRPr lang="en-US" dirty="0"/>
          </a:p>
        </p:txBody>
      </p:sp>
      <p:sp>
        <p:nvSpPr>
          <p:cNvPr id="3" name="Content Placeholder 2"/>
          <p:cNvSpPr>
            <a:spLocks noGrp="1"/>
          </p:cNvSpPr>
          <p:nvPr>
            <p:ph idx="1"/>
          </p:nvPr>
        </p:nvSpPr>
        <p:spPr>
          <a:xfrm>
            <a:off x="0" y="1219200"/>
            <a:ext cx="9144000" cy="5638800"/>
          </a:xfrm>
        </p:spPr>
        <p:txBody>
          <a:bodyPr/>
          <a:lstStyle/>
          <a:p>
            <a:pPr>
              <a:buNone/>
            </a:pPr>
            <a:r>
              <a:rPr lang="en-US" sz="2400" dirty="0" smtClean="0"/>
              <a:t>	while(!fin1.eof() &amp;&amp; !fin2.eof())</a:t>
            </a:r>
          </a:p>
          <a:p>
            <a:pPr>
              <a:buNone/>
            </a:pPr>
            <a:r>
              <a:rPr lang="en-US" sz="2400" dirty="0" smtClean="0"/>
              <a:t>	{</a:t>
            </a:r>
          </a:p>
          <a:p>
            <a:pPr>
              <a:buNone/>
            </a:pPr>
            <a:r>
              <a:rPr lang="en-US" sz="2400" dirty="0" smtClean="0"/>
              <a:t>		fin1.getline(str1,80);</a:t>
            </a:r>
          </a:p>
          <a:p>
            <a:pPr>
              <a:buNone/>
            </a:pPr>
            <a:r>
              <a:rPr lang="en-US" sz="2400" dirty="0" smtClean="0"/>
              <a:t>		fin2.getline(str2,80);</a:t>
            </a:r>
          </a:p>
          <a:p>
            <a:pPr>
              <a:buNone/>
            </a:pPr>
            <a:r>
              <a:rPr lang="en-US" sz="2400" dirty="0" smtClean="0"/>
              <a:t>		</a:t>
            </a:r>
            <a:r>
              <a:rPr lang="en-US" sz="2400" dirty="0" err="1" smtClean="0"/>
              <a:t>cout</a:t>
            </a:r>
            <a:r>
              <a:rPr lang="en-US" sz="2400" dirty="0" smtClean="0"/>
              <a:t>&lt;&lt;str1&lt;&lt;"\t\t"&lt;&lt;str2&lt;&lt;"\n";</a:t>
            </a:r>
          </a:p>
          <a:p>
            <a:pPr>
              <a:buNone/>
            </a:pPr>
            <a:r>
              <a:rPr lang="en-US" sz="2400" dirty="0" smtClean="0"/>
              <a:t>	}</a:t>
            </a:r>
          </a:p>
          <a:p>
            <a:pPr>
              <a:buNone/>
            </a:pPr>
            <a:r>
              <a:rPr lang="en-US" sz="2400" dirty="0" smtClean="0"/>
              <a:t>	</a:t>
            </a:r>
            <a:r>
              <a:rPr lang="en-US" sz="2400" dirty="0" err="1" smtClean="0"/>
              <a:t>getch</a:t>
            </a:r>
            <a:r>
              <a:rPr lang="en-US" sz="2400" dirty="0" smtClean="0"/>
              <a:t>();</a:t>
            </a:r>
          </a:p>
          <a:p>
            <a:pPr>
              <a:buNone/>
            </a:pPr>
            <a:r>
              <a:rPr lang="en-US" sz="2400" dirty="0" smtClean="0"/>
              <a:t>}</a:t>
            </a:r>
            <a:endParaRPr lang="en-US" sz="2400" dirty="0"/>
          </a:p>
        </p:txBody>
      </p:sp>
    </p:spTree>
  </p:cSld>
  <p:clrMapOvr>
    <a:masterClrMapping/>
  </p:clrMapOvr>
  <p:transition advClick="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ctrTitle"/>
          </p:nvPr>
        </p:nvSpPr>
        <p:spPr>
          <a:xfrm>
            <a:off x="251520" y="188640"/>
            <a:ext cx="8640960" cy="684485"/>
          </a:xfrm>
        </p:spPr>
        <p:txBody>
          <a:bodyPr>
            <a:normAutofit fontScale="90000"/>
          </a:bodyPr>
          <a:lstStyle/>
          <a:p>
            <a:pPr eaLnBrk="1" fontAlgn="auto" hangingPunct="1">
              <a:spcAft>
                <a:spcPts val="0"/>
              </a:spcAft>
              <a:defRPr/>
            </a:pPr>
            <a:r>
              <a:rPr lang="en-US" dirty="0">
                <a:solidFill>
                  <a:srgbClr val="FFFF00"/>
                </a:solidFill>
                <a:effectLst/>
                <a:latin typeface="Arial" pitchFamily="34" charset="0"/>
                <a:cs typeface="Arial" pitchFamily="34" charset="0"/>
              </a:rPr>
              <a:t>The </a:t>
            </a:r>
            <a:r>
              <a:rPr lang="en-US" i="1" u="sng" dirty="0">
                <a:solidFill>
                  <a:srgbClr val="FFFF00"/>
                </a:solidFill>
                <a:effectLst/>
                <a:latin typeface="Arial" pitchFamily="34" charset="0"/>
                <a:cs typeface="Arial" pitchFamily="34" charset="0"/>
              </a:rPr>
              <a:t>fstream.h</a:t>
            </a:r>
            <a:r>
              <a:rPr lang="en-US" dirty="0">
                <a:solidFill>
                  <a:srgbClr val="FFFF00"/>
                </a:solidFill>
                <a:effectLst/>
                <a:latin typeface="Arial" pitchFamily="34" charset="0"/>
                <a:cs typeface="Arial" pitchFamily="34" charset="0"/>
              </a:rPr>
              <a:t> header file</a:t>
            </a:r>
          </a:p>
        </p:txBody>
      </p:sp>
      <p:sp>
        <p:nvSpPr>
          <p:cNvPr id="7171" name="Rectangle 5"/>
          <p:cNvSpPr>
            <a:spLocks noGrp="1" noChangeArrowheads="1"/>
          </p:cNvSpPr>
          <p:nvPr>
            <p:ph type="subTitle" idx="1"/>
          </p:nvPr>
        </p:nvSpPr>
        <p:spPr>
          <a:xfrm>
            <a:off x="431800" y="908050"/>
            <a:ext cx="8388350" cy="5472113"/>
          </a:xfrm>
        </p:spPr>
        <p:txBody>
          <a:bodyPr/>
          <a:lstStyle/>
          <a:p>
            <a:pPr algn="just" eaLnBrk="1" hangingPunct="1">
              <a:lnSpc>
                <a:spcPct val="90000"/>
              </a:lnSpc>
              <a:buFont typeface="Wingdings" pitchFamily="2" charset="2"/>
              <a:buChar char="Ø"/>
            </a:pPr>
            <a:r>
              <a:rPr lang="en-IN" sz="2400" b="1" smtClean="0">
                <a:solidFill>
                  <a:srgbClr val="FFFF00"/>
                </a:solidFill>
                <a:latin typeface="Arial" charset="0"/>
                <a:cs typeface="Arial" charset="0"/>
              </a:rPr>
              <a:t>A stream is a general term used to name flow of data.</a:t>
            </a:r>
          </a:p>
          <a:p>
            <a:pPr algn="just" eaLnBrk="1" hangingPunct="1">
              <a:lnSpc>
                <a:spcPct val="90000"/>
              </a:lnSpc>
              <a:buFont typeface="Wingdings" pitchFamily="2" charset="2"/>
              <a:buChar char="Ø"/>
            </a:pPr>
            <a:r>
              <a:rPr lang="en-US" sz="2400" b="1" smtClean="0">
                <a:solidFill>
                  <a:srgbClr val="FFFF00"/>
                </a:solidFill>
                <a:latin typeface="Arial" charset="0"/>
                <a:cs typeface="Arial" charset="0"/>
              </a:rPr>
              <a:t>Streams act as an interface between files and programs.</a:t>
            </a:r>
          </a:p>
          <a:p>
            <a:pPr algn="just" eaLnBrk="1" hangingPunct="1">
              <a:lnSpc>
                <a:spcPct val="90000"/>
              </a:lnSpc>
              <a:buFont typeface="Wingdings" pitchFamily="2" charset="2"/>
              <a:buChar char="Ø"/>
            </a:pPr>
            <a:r>
              <a:rPr lang="en-US" sz="2400" b="1" smtClean="0">
                <a:solidFill>
                  <a:srgbClr val="FFFF00"/>
                </a:solidFill>
                <a:latin typeface="Arial" charset="0"/>
                <a:cs typeface="Arial" charset="0"/>
              </a:rPr>
              <a:t>A Stream is sequence of bytes.</a:t>
            </a:r>
          </a:p>
          <a:p>
            <a:pPr algn="just" eaLnBrk="1" hangingPunct="1">
              <a:lnSpc>
                <a:spcPct val="90000"/>
              </a:lnSpc>
              <a:buFont typeface="Wingdings" pitchFamily="2" charset="2"/>
              <a:buChar char="Ø"/>
            </a:pPr>
            <a:r>
              <a:rPr lang="en-US" sz="2400" b="1" smtClean="0">
                <a:solidFill>
                  <a:srgbClr val="FFFF00"/>
                </a:solidFill>
                <a:latin typeface="Arial" charset="0"/>
                <a:cs typeface="Arial" charset="0"/>
              </a:rPr>
              <a:t>They represent as a sequence of bytes and deals with the flow of data.</a:t>
            </a:r>
          </a:p>
          <a:p>
            <a:pPr algn="just" eaLnBrk="1" hangingPunct="1">
              <a:lnSpc>
                <a:spcPct val="90000"/>
              </a:lnSpc>
              <a:buFont typeface="Wingdings" pitchFamily="2" charset="2"/>
              <a:buChar char="Ø"/>
            </a:pPr>
            <a:r>
              <a:rPr lang="en-US" sz="2400" b="1" smtClean="0">
                <a:solidFill>
                  <a:srgbClr val="FFFF00"/>
                </a:solidFill>
                <a:latin typeface="Arial" charset="0"/>
                <a:cs typeface="Arial" charset="0"/>
              </a:rPr>
              <a:t>Every stream is associated with a class having member functions and operations for a particular kind of data flow.</a:t>
            </a:r>
          </a:p>
          <a:p>
            <a:pPr algn="just" eaLnBrk="1" hangingPunct="1">
              <a:lnSpc>
                <a:spcPct val="90000"/>
              </a:lnSpc>
              <a:buFont typeface="Wingdings" pitchFamily="2" charset="2"/>
              <a:buNone/>
            </a:pPr>
            <a:endParaRPr lang="en-US" sz="1400" b="1" smtClean="0">
              <a:solidFill>
                <a:srgbClr val="FFFF00"/>
              </a:solidFill>
              <a:latin typeface="Arial" charset="0"/>
              <a:cs typeface="Arial" charset="0"/>
            </a:endParaRPr>
          </a:p>
          <a:p>
            <a:pPr algn="just" eaLnBrk="1" hangingPunct="1">
              <a:lnSpc>
                <a:spcPct val="90000"/>
              </a:lnSpc>
              <a:buFont typeface="Wingdings" pitchFamily="2" charset="2"/>
              <a:buChar char="Ø"/>
            </a:pPr>
            <a:r>
              <a:rPr lang="en-US" sz="2400" b="1" smtClean="0">
                <a:solidFill>
                  <a:srgbClr val="FFFF00"/>
                </a:solidFill>
                <a:latin typeface="Arial" charset="0"/>
                <a:cs typeface="Arial" charset="0"/>
              </a:rPr>
              <a:t>File </a:t>
            </a:r>
            <a:r>
              <a:rPr lang="en-US" sz="2400" b="1" smtClean="0">
                <a:solidFill>
                  <a:srgbClr val="FFFF00"/>
                </a:solidFill>
                <a:latin typeface="Arial" charset="0"/>
                <a:cs typeface="Arial" charset="0"/>
                <a:sym typeface="Wingdings" pitchFamily="2" charset="2"/>
              </a:rPr>
              <a:t> Program ( Input stream)  - reads</a:t>
            </a:r>
          </a:p>
          <a:p>
            <a:pPr algn="just" eaLnBrk="1" hangingPunct="1">
              <a:lnSpc>
                <a:spcPct val="90000"/>
              </a:lnSpc>
              <a:buFont typeface="Wingdings" pitchFamily="2" charset="2"/>
              <a:buChar char="Ø"/>
            </a:pPr>
            <a:r>
              <a:rPr lang="en-US" sz="2400" b="1" smtClean="0">
                <a:solidFill>
                  <a:srgbClr val="FFFF00"/>
                </a:solidFill>
                <a:latin typeface="Arial" charset="0"/>
                <a:cs typeface="Arial" charset="0"/>
                <a:sym typeface="Wingdings" pitchFamily="2" charset="2"/>
              </a:rPr>
              <a:t>Program  File (Output stream) – write</a:t>
            </a:r>
          </a:p>
          <a:p>
            <a:pPr algn="just" eaLnBrk="1" hangingPunct="1">
              <a:lnSpc>
                <a:spcPct val="90000"/>
              </a:lnSpc>
              <a:buFont typeface="Wingdings" pitchFamily="2" charset="2"/>
              <a:buNone/>
            </a:pPr>
            <a:endParaRPr lang="en-US" sz="1400" b="1" smtClean="0">
              <a:solidFill>
                <a:srgbClr val="FFFF00"/>
              </a:solidFill>
              <a:latin typeface="Arial" charset="0"/>
              <a:cs typeface="Arial" charset="0"/>
              <a:sym typeface="Wingdings" pitchFamily="2" charset="2"/>
            </a:endParaRPr>
          </a:p>
          <a:p>
            <a:pPr algn="just" eaLnBrk="1" hangingPunct="1">
              <a:lnSpc>
                <a:spcPct val="90000"/>
              </a:lnSpc>
              <a:buFont typeface="Wingdings" pitchFamily="2" charset="2"/>
              <a:buChar char="Ø"/>
            </a:pPr>
            <a:r>
              <a:rPr lang="en-US" sz="2400" b="1" smtClean="0">
                <a:solidFill>
                  <a:srgbClr val="FFFF00"/>
                </a:solidFill>
                <a:latin typeface="Arial" charset="0"/>
                <a:cs typeface="Arial" charset="0"/>
                <a:sym typeface="Wingdings" pitchFamily="2" charset="2"/>
              </a:rPr>
              <a:t>All designed into fstream.h and hence needs to be included in all file handling programs.</a:t>
            </a:r>
          </a:p>
          <a:p>
            <a:pPr algn="just" eaLnBrk="1" hangingPunct="1">
              <a:lnSpc>
                <a:spcPct val="90000"/>
              </a:lnSpc>
              <a:buFont typeface="Wingdings" pitchFamily="2" charset="2"/>
              <a:buChar char="Ø"/>
            </a:pPr>
            <a:r>
              <a:rPr lang="en-US" sz="2400" b="1" smtClean="0">
                <a:solidFill>
                  <a:srgbClr val="FFFF00"/>
                </a:solidFill>
                <a:latin typeface="Arial" charset="0"/>
                <a:cs typeface="Arial" charset="0"/>
                <a:sym typeface="Wingdings" pitchFamily="2" charset="2"/>
              </a:rPr>
              <a:t>Diagrammatically as shown in next slide</a:t>
            </a:r>
            <a:endParaRPr lang="en-US" sz="4400" b="1" smtClean="0">
              <a:solidFill>
                <a:srgbClr val="FFFF00"/>
              </a:solidFill>
              <a:latin typeface="Arial" charset="0"/>
              <a:cs typeface="Arial" charset="0"/>
            </a:endParaRPr>
          </a:p>
        </p:txBody>
      </p:sp>
    </p:spTree>
  </p:cSld>
  <p:clrMapOvr>
    <a:masterClrMapping/>
  </p:clrMapOvr>
  <p:transition advClick="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733425" y="822325"/>
            <a:ext cx="1965325" cy="1346200"/>
            <a:chOff x="349" y="518"/>
            <a:chExt cx="1238" cy="848"/>
          </a:xfrm>
        </p:grpSpPr>
        <p:cxnSp>
          <p:nvCxnSpPr>
            <p:cNvPr id="8215" name="AutoShape 10"/>
            <p:cNvCxnSpPr>
              <a:cxnSpLocks noChangeShapeType="1"/>
            </p:cNvCxnSpPr>
            <p:nvPr/>
          </p:nvCxnSpPr>
          <p:spPr bwMode="auto">
            <a:xfrm rot="-5400000">
              <a:off x="737" y="516"/>
              <a:ext cx="612" cy="1088"/>
            </a:xfrm>
            <a:prstGeom prst="bentConnector2">
              <a:avLst/>
            </a:prstGeom>
            <a:noFill/>
            <a:ln w="28575">
              <a:solidFill>
                <a:schemeClr val="tx1"/>
              </a:solidFill>
              <a:miter lim="800000"/>
              <a:headEnd type="none" w="sm" len="sm"/>
              <a:tailEnd type="triangle" w="med" len="med"/>
            </a:ln>
          </p:spPr>
        </p:cxnSp>
        <p:sp>
          <p:nvSpPr>
            <p:cNvPr id="8216" name="WordArt 15"/>
            <p:cNvSpPr>
              <a:spLocks noChangeArrowheads="1" noChangeShapeType="1" noTextEdit="1"/>
            </p:cNvSpPr>
            <p:nvPr/>
          </p:nvSpPr>
          <p:spPr bwMode="auto">
            <a:xfrm>
              <a:off x="349" y="518"/>
              <a:ext cx="1139" cy="476"/>
            </a:xfrm>
            <a:prstGeom prst="rect">
              <a:avLst/>
            </a:prstGeom>
          </p:spPr>
          <p:txBody>
            <a:bodyPr wrap="none" fromWordArt="1">
              <a:prstTxWarp prst="textPlain">
                <a:avLst>
                  <a:gd name="adj" fmla="val 50000"/>
                </a:avLst>
              </a:prstTxWarp>
            </a:bodyPr>
            <a:lstStyle/>
            <a:p>
              <a:pPr algn="ctr"/>
              <a:r>
                <a:rPr lang="en-US" sz="800" b="1" kern="10">
                  <a:ln w="9525">
                    <a:solidFill>
                      <a:srgbClr val="000000"/>
                    </a:solidFill>
                    <a:round/>
                    <a:headEnd type="none" w="sm" len="sm"/>
                    <a:tailEnd type="none" w="sm" len="sm"/>
                  </a:ln>
                  <a:solidFill>
                    <a:srgbClr val="FFFFFF"/>
                  </a:solidFill>
                  <a:latin typeface="Arial"/>
                  <a:cs typeface="Arial"/>
                </a:rPr>
                <a:t>write data</a:t>
              </a:r>
            </a:p>
            <a:p>
              <a:pPr algn="ctr"/>
              <a:r>
                <a:rPr lang="en-US" sz="800" b="1" kern="10">
                  <a:ln w="9525">
                    <a:solidFill>
                      <a:srgbClr val="000000"/>
                    </a:solidFill>
                    <a:round/>
                    <a:headEnd type="none" w="sm" len="sm"/>
                    <a:tailEnd type="none" w="sm" len="sm"/>
                  </a:ln>
                  <a:solidFill>
                    <a:srgbClr val="FFFFFF"/>
                  </a:solidFill>
                  <a:latin typeface="Arial"/>
                  <a:cs typeface="Arial"/>
                </a:rPr>
                <a:t>to file</a:t>
              </a:r>
            </a:p>
          </p:txBody>
        </p:sp>
      </p:grpSp>
      <p:grpSp>
        <p:nvGrpSpPr>
          <p:cNvPr id="3" name="Group 27"/>
          <p:cNvGrpSpPr>
            <a:grpSpLocks/>
          </p:cNvGrpSpPr>
          <p:nvPr/>
        </p:nvGrpSpPr>
        <p:grpSpPr bwMode="auto">
          <a:xfrm>
            <a:off x="2663825" y="908050"/>
            <a:ext cx="2555875" cy="649288"/>
            <a:chOff x="1565" y="572"/>
            <a:chExt cx="1610" cy="409"/>
          </a:xfrm>
        </p:grpSpPr>
        <p:sp>
          <p:nvSpPr>
            <p:cNvPr id="8213" name="Rectangle 7" descr="Sphere"/>
            <p:cNvSpPr>
              <a:spLocks noChangeArrowheads="1"/>
            </p:cNvSpPr>
            <p:nvPr/>
          </p:nvSpPr>
          <p:spPr bwMode="auto">
            <a:xfrm>
              <a:off x="1565" y="572"/>
              <a:ext cx="1610" cy="409"/>
            </a:xfrm>
            <a:prstGeom prst="rect">
              <a:avLst/>
            </a:prstGeom>
            <a:solidFill>
              <a:srgbClr val="FFFF00"/>
            </a:solidFill>
            <a:ln w="28575">
              <a:solidFill>
                <a:schemeClr val="tx1"/>
              </a:solidFill>
              <a:miter lim="800000"/>
              <a:headEnd type="none" w="sm" len="sm"/>
              <a:tailEnd type="none" w="sm" len="sm"/>
            </a:ln>
          </p:spPr>
          <p:txBody>
            <a:bodyPr wrap="none" anchor="ctr"/>
            <a:lstStyle/>
            <a:p>
              <a:endParaRPr lang="en-IN"/>
            </a:p>
          </p:txBody>
        </p:sp>
        <p:sp>
          <p:nvSpPr>
            <p:cNvPr id="8214" name="WordArt 17" descr="Sphere"/>
            <p:cNvSpPr>
              <a:spLocks noChangeArrowheads="1" noChangeShapeType="1" noTextEdit="1"/>
            </p:cNvSpPr>
            <p:nvPr/>
          </p:nvSpPr>
          <p:spPr bwMode="auto">
            <a:xfrm>
              <a:off x="1769" y="640"/>
              <a:ext cx="1111" cy="272"/>
            </a:xfrm>
            <a:prstGeom prst="rect">
              <a:avLst/>
            </a:prstGeom>
          </p:spPr>
          <p:txBody>
            <a:bodyPr wrap="none" fromWordArt="1">
              <a:prstTxWarp prst="textPlain">
                <a:avLst>
                  <a:gd name="adj" fmla="val 50000"/>
                </a:avLst>
              </a:prstTxWarp>
            </a:bodyPr>
            <a:lstStyle/>
            <a:p>
              <a:pPr algn="ctr"/>
              <a:r>
                <a:rPr lang="en-US" sz="1200" b="1" kern="10">
                  <a:ln w="9525">
                    <a:noFill/>
                    <a:round/>
                    <a:headEnd type="none" w="sm" len="sm"/>
                    <a:tailEnd type="none" w="sm" len="sm"/>
                  </a:ln>
                  <a:solidFill>
                    <a:srgbClr val="FF00FF"/>
                  </a:solidFill>
                  <a:latin typeface="Arial"/>
                  <a:cs typeface="Arial"/>
                </a:rPr>
                <a:t>DISK FILE</a:t>
              </a:r>
            </a:p>
          </p:txBody>
        </p:sp>
      </p:grpSp>
      <p:grpSp>
        <p:nvGrpSpPr>
          <p:cNvPr id="4" name="Group 19"/>
          <p:cNvGrpSpPr>
            <a:grpSpLocks/>
          </p:cNvGrpSpPr>
          <p:nvPr/>
        </p:nvGrpSpPr>
        <p:grpSpPr bwMode="auto">
          <a:xfrm>
            <a:off x="2555875" y="5408613"/>
            <a:ext cx="2555875" cy="649287"/>
            <a:chOff x="1497" y="3407"/>
            <a:chExt cx="1610" cy="409"/>
          </a:xfrm>
        </p:grpSpPr>
        <p:sp>
          <p:nvSpPr>
            <p:cNvPr id="8211" name="Rectangle 8" descr="5%"/>
            <p:cNvSpPr>
              <a:spLocks noChangeArrowheads="1"/>
            </p:cNvSpPr>
            <p:nvPr/>
          </p:nvSpPr>
          <p:spPr bwMode="auto">
            <a:xfrm>
              <a:off x="1497" y="3407"/>
              <a:ext cx="1610" cy="409"/>
            </a:xfrm>
            <a:prstGeom prst="rect">
              <a:avLst/>
            </a:prstGeom>
            <a:solidFill>
              <a:srgbClr val="FFFF00"/>
            </a:solidFill>
            <a:ln w="28575">
              <a:solidFill>
                <a:schemeClr val="tx1"/>
              </a:solidFill>
              <a:miter lim="800000"/>
              <a:headEnd type="none" w="sm" len="sm"/>
              <a:tailEnd type="none" w="sm" len="sm"/>
            </a:ln>
          </p:spPr>
          <p:txBody>
            <a:bodyPr wrap="none" anchor="ctr"/>
            <a:lstStyle/>
            <a:p>
              <a:endParaRPr lang="en-IN"/>
            </a:p>
          </p:txBody>
        </p:sp>
        <p:sp>
          <p:nvSpPr>
            <p:cNvPr id="8212" name="WordArt 18" descr="5%"/>
            <p:cNvSpPr>
              <a:spLocks noChangeArrowheads="1" noChangeShapeType="1" noTextEdit="1"/>
            </p:cNvSpPr>
            <p:nvPr/>
          </p:nvSpPr>
          <p:spPr bwMode="auto">
            <a:xfrm>
              <a:off x="1678" y="3498"/>
              <a:ext cx="1111" cy="272"/>
            </a:xfrm>
            <a:prstGeom prst="rect">
              <a:avLst/>
            </a:prstGeom>
          </p:spPr>
          <p:txBody>
            <a:bodyPr wrap="none" fromWordArt="1">
              <a:prstTxWarp prst="textPlain">
                <a:avLst>
                  <a:gd name="adj" fmla="val 50000"/>
                </a:avLst>
              </a:prstTxWarp>
            </a:bodyPr>
            <a:lstStyle/>
            <a:p>
              <a:pPr algn="ctr"/>
              <a:r>
                <a:rPr lang="en-US" sz="1200" b="1" kern="10">
                  <a:ln w="9525">
                    <a:noFill/>
                    <a:round/>
                    <a:headEnd type="none" w="sm" len="sm"/>
                    <a:tailEnd type="none" w="sm" len="sm"/>
                  </a:ln>
                  <a:solidFill>
                    <a:srgbClr val="FF00FF"/>
                  </a:solidFill>
                  <a:latin typeface="Arial"/>
                  <a:cs typeface="Arial"/>
                </a:rPr>
                <a:t>PROGRAM</a:t>
              </a:r>
            </a:p>
          </p:txBody>
        </p:sp>
      </p:grpSp>
      <p:grpSp>
        <p:nvGrpSpPr>
          <p:cNvPr id="5" name="Group 25"/>
          <p:cNvGrpSpPr>
            <a:grpSpLocks/>
          </p:cNvGrpSpPr>
          <p:nvPr/>
        </p:nvGrpSpPr>
        <p:grpSpPr bwMode="auto">
          <a:xfrm>
            <a:off x="5233988" y="873125"/>
            <a:ext cx="2009775" cy="2036763"/>
            <a:chOff x="3184" y="550"/>
            <a:chExt cx="1266" cy="1283"/>
          </a:xfrm>
        </p:grpSpPr>
        <p:cxnSp>
          <p:nvCxnSpPr>
            <p:cNvPr id="10" name="AutoShape 9"/>
            <p:cNvCxnSpPr>
              <a:cxnSpLocks noChangeShapeType="1"/>
            </p:cNvCxnSpPr>
            <p:nvPr/>
          </p:nvCxnSpPr>
          <p:spPr bwMode="auto">
            <a:xfrm>
              <a:off x="3184" y="777"/>
              <a:ext cx="1125" cy="1056"/>
            </a:xfrm>
            <a:prstGeom prst="bentConnector2">
              <a:avLst/>
            </a:prstGeom>
            <a:noFill/>
            <a:ln w="28575">
              <a:solidFill>
                <a:schemeClr val="tx1"/>
              </a:solidFill>
              <a:miter lim="800000"/>
              <a:headEnd type="none" w="sm" len="sm"/>
              <a:tailEnd type="triangle" w="med" len="med"/>
            </a:ln>
          </p:spPr>
        </p:cxnSp>
        <p:sp>
          <p:nvSpPr>
            <p:cNvPr id="11" name="WordArt 22"/>
            <p:cNvSpPr>
              <a:spLocks noChangeArrowheads="1" noChangeShapeType="1" noTextEdit="1"/>
            </p:cNvSpPr>
            <p:nvPr/>
          </p:nvSpPr>
          <p:spPr bwMode="auto">
            <a:xfrm>
              <a:off x="3311" y="550"/>
              <a:ext cx="1139" cy="476"/>
            </a:xfrm>
            <a:prstGeom prst="rect">
              <a:avLst/>
            </a:prstGeom>
          </p:spPr>
          <p:txBody>
            <a:bodyPr wrap="none" fromWordArt="1">
              <a:prstTxWarp prst="textPlain">
                <a:avLst>
                  <a:gd name="adj" fmla="val 50000"/>
                </a:avLst>
              </a:prstTxWarp>
            </a:bodyPr>
            <a:lstStyle/>
            <a:p>
              <a:pPr algn="ctr"/>
              <a:r>
                <a:rPr lang="en-US" sz="800" b="1" kern="10">
                  <a:ln w="9525">
                    <a:solidFill>
                      <a:schemeClr val="hlink"/>
                    </a:solidFill>
                    <a:round/>
                    <a:headEnd type="none" w="sm" len="sm"/>
                    <a:tailEnd type="none" w="sm" len="sm"/>
                  </a:ln>
                  <a:solidFill>
                    <a:srgbClr val="FFFFFF"/>
                  </a:solidFill>
                  <a:latin typeface="Arial"/>
                  <a:cs typeface="Arial"/>
                </a:rPr>
                <a:t>read data</a:t>
              </a:r>
            </a:p>
            <a:p>
              <a:pPr algn="ctr"/>
              <a:r>
                <a:rPr lang="en-US" sz="800" b="1" kern="10">
                  <a:ln w="9525">
                    <a:solidFill>
                      <a:schemeClr val="hlink"/>
                    </a:solidFill>
                    <a:round/>
                    <a:headEnd type="none" w="sm" len="sm"/>
                    <a:tailEnd type="none" w="sm" len="sm"/>
                  </a:ln>
                  <a:solidFill>
                    <a:srgbClr val="FFFFFF"/>
                  </a:solidFill>
                  <a:latin typeface="Arial"/>
                  <a:cs typeface="Arial"/>
                </a:rPr>
                <a:t>from file</a:t>
              </a:r>
            </a:p>
          </p:txBody>
        </p:sp>
      </p:grpSp>
      <p:grpSp>
        <p:nvGrpSpPr>
          <p:cNvPr id="6" name="Group 32"/>
          <p:cNvGrpSpPr>
            <a:grpSpLocks/>
          </p:cNvGrpSpPr>
          <p:nvPr/>
        </p:nvGrpSpPr>
        <p:grpSpPr bwMode="auto">
          <a:xfrm>
            <a:off x="971550" y="4364038"/>
            <a:ext cx="1570038" cy="1370012"/>
            <a:chOff x="499" y="2749"/>
            <a:chExt cx="989" cy="863"/>
          </a:xfrm>
        </p:grpSpPr>
        <p:cxnSp>
          <p:nvCxnSpPr>
            <p:cNvPr id="8207" name="AutoShape 12"/>
            <p:cNvCxnSpPr>
              <a:cxnSpLocks noChangeShapeType="1"/>
              <a:stCxn id="8211" idx="1"/>
            </p:cNvCxnSpPr>
            <p:nvPr/>
          </p:nvCxnSpPr>
          <p:spPr bwMode="auto">
            <a:xfrm rot="10800000">
              <a:off x="499" y="2749"/>
              <a:ext cx="989" cy="863"/>
            </a:xfrm>
            <a:prstGeom prst="bentConnector2">
              <a:avLst/>
            </a:prstGeom>
            <a:noFill/>
            <a:ln w="28575">
              <a:solidFill>
                <a:schemeClr val="tx1"/>
              </a:solidFill>
              <a:miter lim="800000"/>
              <a:headEnd type="none" w="sm" len="sm"/>
              <a:tailEnd type="triangle" w="med" len="med"/>
            </a:ln>
          </p:spPr>
        </p:cxnSp>
        <p:sp>
          <p:nvSpPr>
            <p:cNvPr id="12" name="WordArt 24"/>
            <p:cNvSpPr>
              <a:spLocks noChangeArrowheads="1" noChangeShapeType="1" noTextEdit="1"/>
            </p:cNvSpPr>
            <p:nvPr/>
          </p:nvSpPr>
          <p:spPr bwMode="auto">
            <a:xfrm>
              <a:off x="499" y="3226"/>
              <a:ext cx="958" cy="340"/>
            </a:xfrm>
            <a:prstGeom prst="rect">
              <a:avLst/>
            </a:prstGeom>
          </p:spPr>
          <p:txBody>
            <a:bodyPr wrap="none" fromWordArt="1">
              <a:prstTxWarp prst="textPlain">
                <a:avLst>
                  <a:gd name="adj" fmla="val 50000"/>
                </a:avLst>
              </a:prstTxWarp>
            </a:bodyPr>
            <a:lstStyle/>
            <a:p>
              <a:pPr algn="ctr"/>
              <a:r>
                <a:rPr lang="en-US" sz="800" b="1" kern="10">
                  <a:ln w="9525">
                    <a:solidFill>
                      <a:srgbClr val="000000"/>
                    </a:solidFill>
                    <a:round/>
                    <a:headEnd type="none" w="sm" len="sm"/>
                    <a:tailEnd type="none" w="sm" len="sm"/>
                  </a:ln>
                  <a:solidFill>
                    <a:srgbClr val="FFFFFF"/>
                  </a:solidFill>
                  <a:latin typeface="Arial"/>
                  <a:cs typeface="Arial"/>
                </a:rPr>
                <a:t>data output</a:t>
              </a:r>
            </a:p>
          </p:txBody>
        </p:sp>
      </p:grpSp>
      <p:grpSp>
        <p:nvGrpSpPr>
          <p:cNvPr id="7" name="Group 30"/>
          <p:cNvGrpSpPr>
            <a:grpSpLocks/>
          </p:cNvGrpSpPr>
          <p:nvPr/>
        </p:nvGrpSpPr>
        <p:grpSpPr bwMode="auto">
          <a:xfrm>
            <a:off x="503238" y="2168525"/>
            <a:ext cx="936625" cy="2195513"/>
            <a:chOff x="204" y="1366"/>
            <a:chExt cx="590" cy="1383"/>
          </a:xfrm>
          <a:solidFill>
            <a:srgbClr val="FFFF00"/>
          </a:solidFill>
        </p:grpSpPr>
        <p:sp>
          <p:nvSpPr>
            <p:cNvPr id="8209" name="Rectangle 5" descr="Dark horizontal"/>
            <p:cNvSpPr>
              <a:spLocks noChangeArrowheads="1"/>
            </p:cNvSpPr>
            <p:nvPr/>
          </p:nvSpPr>
          <p:spPr bwMode="auto">
            <a:xfrm>
              <a:off x="204" y="1366"/>
              <a:ext cx="590" cy="1383"/>
            </a:xfrm>
            <a:prstGeom prst="rect">
              <a:avLst/>
            </a:prstGeom>
            <a:grpFill/>
            <a:ln w="12700">
              <a:solidFill>
                <a:schemeClr val="tx1"/>
              </a:solidFill>
              <a:miter lim="800000"/>
              <a:headEnd type="none" w="sm" len="sm"/>
              <a:tailEnd type="none" w="sm" len="sm"/>
            </a:ln>
          </p:spPr>
          <p:txBody>
            <a:bodyPr wrap="none" anchor="ctr"/>
            <a:lstStyle/>
            <a:p>
              <a:pPr>
                <a:defRPr/>
              </a:pPr>
              <a:endParaRPr lang="en-IN"/>
            </a:p>
          </p:txBody>
        </p:sp>
        <p:sp>
          <p:nvSpPr>
            <p:cNvPr id="8210" name="WordArt 26"/>
            <p:cNvSpPr>
              <a:spLocks noChangeArrowheads="1" noChangeShapeType="1" noTextEdit="1"/>
            </p:cNvSpPr>
            <p:nvPr/>
          </p:nvSpPr>
          <p:spPr bwMode="auto">
            <a:xfrm rot="16200000">
              <a:off x="-159" y="1866"/>
              <a:ext cx="1293" cy="339"/>
            </a:xfrm>
            <a:prstGeom prst="rect">
              <a:avLst/>
            </a:prstGeom>
            <a:grpFill/>
          </p:spPr>
          <p:txBody>
            <a:bodyPr wrap="none" fromWordArt="1">
              <a:prstTxWarp prst="textPlain">
                <a:avLst>
                  <a:gd name="adj" fmla="val 50000"/>
                </a:avLst>
              </a:prstTxWarp>
            </a:bodyPr>
            <a:lstStyle/>
            <a:p>
              <a:pPr algn="ctr">
                <a:defRPr/>
              </a:pPr>
              <a:r>
                <a:rPr lang="en-IN" sz="900" b="1" kern="10" cap="all" dirty="0">
                  <a:ln w="9525">
                    <a:noFill/>
                    <a:round/>
                    <a:headEnd type="none" w="sm" len="sm"/>
                    <a:tailEnd type="none" w="sm" len="sm"/>
                  </a:ln>
                  <a:solidFill>
                    <a:srgbClr val="FF00FF"/>
                  </a:solidFill>
                  <a:latin typeface="Arial" pitchFamily="34" charset="0"/>
                  <a:cs typeface="Arial" pitchFamily="34" charset="0"/>
                </a:rPr>
                <a:t>Output Stream</a:t>
              </a:r>
            </a:p>
          </p:txBody>
        </p:sp>
      </p:grpSp>
      <p:grpSp>
        <p:nvGrpSpPr>
          <p:cNvPr id="8" name="Group 29"/>
          <p:cNvGrpSpPr>
            <a:grpSpLocks/>
          </p:cNvGrpSpPr>
          <p:nvPr/>
        </p:nvGrpSpPr>
        <p:grpSpPr bwMode="auto">
          <a:xfrm>
            <a:off x="6551613" y="2924175"/>
            <a:ext cx="936625" cy="2195513"/>
            <a:chOff x="4014" y="1842"/>
            <a:chExt cx="590" cy="1383"/>
          </a:xfrm>
        </p:grpSpPr>
        <p:sp>
          <p:nvSpPr>
            <p:cNvPr id="8205" name="Rectangle 6" descr="Dark horizontal"/>
            <p:cNvSpPr>
              <a:spLocks noChangeArrowheads="1"/>
            </p:cNvSpPr>
            <p:nvPr/>
          </p:nvSpPr>
          <p:spPr bwMode="auto">
            <a:xfrm>
              <a:off x="4014" y="1842"/>
              <a:ext cx="590" cy="1383"/>
            </a:xfrm>
            <a:prstGeom prst="rect">
              <a:avLst/>
            </a:prstGeom>
            <a:solidFill>
              <a:srgbClr val="FFFF00"/>
            </a:solidFill>
            <a:ln w="28575">
              <a:solidFill>
                <a:schemeClr val="tx1"/>
              </a:solidFill>
              <a:miter lim="800000"/>
              <a:headEnd type="none" w="sm" len="sm"/>
              <a:tailEnd type="none" w="sm" len="sm"/>
            </a:ln>
          </p:spPr>
          <p:txBody>
            <a:bodyPr wrap="none" anchor="ctr"/>
            <a:lstStyle/>
            <a:p>
              <a:endParaRPr lang="en-IN"/>
            </a:p>
          </p:txBody>
        </p:sp>
        <p:sp>
          <p:nvSpPr>
            <p:cNvPr id="8208" name="WordArt 28"/>
            <p:cNvSpPr>
              <a:spLocks noChangeArrowheads="1" noChangeShapeType="1" noTextEdit="1"/>
            </p:cNvSpPr>
            <p:nvPr/>
          </p:nvSpPr>
          <p:spPr bwMode="auto">
            <a:xfrm rot="5400000">
              <a:off x="3708" y="2399"/>
              <a:ext cx="1225" cy="294"/>
            </a:xfrm>
            <a:prstGeom prst="rect">
              <a:avLst/>
            </a:prstGeom>
          </p:spPr>
          <p:txBody>
            <a:bodyPr wrap="none" fromWordArt="1">
              <a:prstTxWarp prst="textPlain">
                <a:avLst>
                  <a:gd name="adj" fmla="val 50000"/>
                </a:avLst>
              </a:prstTxWarp>
            </a:bodyPr>
            <a:lstStyle/>
            <a:p>
              <a:pPr algn="ctr">
                <a:defRPr/>
              </a:pPr>
              <a:r>
                <a:rPr lang="en-IN" sz="900" b="1" kern="10" cap="all" dirty="0">
                  <a:ln w="9525">
                    <a:noFill/>
                    <a:round/>
                    <a:headEnd type="none" w="sm" len="sm"/>
                    <a:tailEnd type="none" w="sm" len="sm"/>
                  </a:ln>
                  <a:solidFill>
                    <a:srgbClr val="FF00FF"/>
                  </a:solidFill>
                  <a:latin typeface="Arial" pitchFamily="34" charset="0"/>
                  <a:cs typeface="Arial" pitchFamily="34" charset="0"/>
                </a:rPr>
                <a:t>Input Stream</a:t>
              </a:r>
            </a:p>
          </p:txBody>
        </p:sp>
      </p:grpSp>
      <p:grpSp>
        <p:nvGrpSpPr>
          <p:cNvPr id="9" name="Group 33"/>
          <p:cNvGrpSpPr>
            <a:grpSpLocks/>
          </p:cNvGrpSpPr>
          <p:nvPr/>
        </p:nvGrpSpPr>
        <p:grpSpPr bwMode="auto">
          <a:xfrm>
            <a:off x="5126038" y="5133975"/>
            <a:ext cx="1893887" cy="635000"/>
            <a:chOff x="3116" y="3234"/>
            <a:chExt cx="1193" cy="400"/>
          </a:xfrm>
        </p:grpSpPr>
        <p:cxnSp>
          <p:nvCxnSpPr>
            <p:cNvPr id="8203" name="AutoShape 11"/>
            <p:cNvCxnSpPr>
              <a:cxnSpLocks noChangeShapeType="1"/>
              <a:stCxn id="8205" idx="2"/>
              <a:endCxn id="8211" idx="3"/>
            </p:cNvCxnSpPr>
            <p:nvPr/>
          </p:nvCxnSpPr>
          <p:spPr bwMode="auto">
            <a:xfrm rot="5400000">
              <a:off x="3524" y="2826"/>
              <a:ext cx="378" cy="1193"/>
            </a:xfrm>
            <a:prstGeom prst="bentConnector2">
              <a:avLst/>
            </a:prstGeom>
            <a:noFill/>
            <a:ln w="28575">
              <a:solidFill>
                <a:schemeClr val="tx1"/>
              </a:solidFill>
              <a:miter lim="800000"/>
              <a:headEnd type="none" w="sm" len="sm"/>
              <a:tailEnd type="triangle" w="med" len="med"/>
            </a:ln>
          </p:spPr>
        </p:cxnSp>
        <p:sp>
          <p:nvSpPr>
            <p:cNvPr id="8204" name="WordArt 31"/>
            <p:cNvSpPr>
              <a:spLocks noChangeArrowheads="1" noChangeShapeType="1" noTextEdit="1"/>
            </p:cNvSpPr>
            <p:nvPr/>
          </p:nvSpPr>
          <p:spPr bwMode="auto">
            <a:xfrm>
              <a:off x="3175" y="3339"/>
              <a:ext cx="1117" cy="295"/>
            </a:xfrm>
            <a:prstGeom prst="rect">
              <a:avLst/>
            </a:prstGeom>
          </p:spPr>
          <p:txBody>
            <a:bodyPr wrap="none" fromWordArt="1">
              <a:prstTxWarp prst="textPlain">
                <a:avLst>
                  <a:gd name="adj" fmla="val 50000"/>
                </a:avLst>
              </a:prstTxWarp>
            </a:bodyPr>
            <a:lstStyle/>
            <a:p>
              <a:pPr algn="ctr"/>
              <a:r>
                <a:rPr lang="en-US" sz="800" b="1" kern="10">
                  <a:ln w="9525">
                    <a:solidFill>
                      <a:srgbClr val="000000"/>
                    </a:solidFill>
                    <a:round/>
                    <a:headEnd type="none" w="sm" len="sm"/>
                    <a:tailEnd type="none" w="sm" len="sm"/>
                  </a:ln>
                  <a:solidFill>
                    <a:srgbClr val="FFFFFF"/>
                  </a:solidFill>
                  <a:latin typeface="Arial"/>
                  <a:cs typeface="Arial"/>
                </a:rPr>
                <a:t>data input</a:t>
              </a:r>
            </a:p>
          </p:txBody>
        </p:sp>
      </p:grpSp>
      <p:sp>
        <p:nvSpPr>
          <p:cNvPr id="104483" name="Line 35"/>
          <p:cNvSpPr>
            <a:spLocks noChangeShapeType="1"/>
          </p:cNvSpPr>
          <p:nvPr/>
        </p:nvSpPr>
        <p:spPr bwMode="auto">
          <a:xfrm>
            <a:off x="3816350" y="1233488"/>
            <a:ext cx="142875" cy="0"/>
          </a:xfrm>
          <a:prstGeom prst="line">
            <a:avLst/>
          </a:prstGeom>
          <a:noFill/>
          <a:ln w="38100">
            <a:solidFill>
              <a:srgbClr val="FF0066"/>
            </a:solidFill>
            <a:round/>
            <a:headEnd type="none" w="sm" len="sm"/>
            <a:tailEnd type="triangle" w="sm" len="sm"/>
          </a:ln>
        </p:spPr>
        <p:txBody>
          <a:bodyPr/>
          <a:lstStyle/>
          <a:p>
            <a:endParaRPr lang="en-US"/>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104483"/>
                                        </p:tgtEl>
                                        <p:attrNameLst>
                                          <p:attrName>style.visibility</p:attrName>
                                        </p:attrNameLst>
                                      </p:cBhvr>
                                      <p:to>
                                        <p:strVal val="visible"/>
                                      </p:to>
                                    </p:set>
                                    <p:animEffect transition="in" filter="fade">
                                      <p:cBhvr>
                                        <p:cTn id="39" dur="2000"/>
                                        <p:tgtEl>
                                          <p:spTgt spid="104483"/>
                                        </p:tgtEl>
                                      </p:cBhvr>
                                    </p:animEffect>
                                  </p:childTnLst>
                                </p:cTn>
                              </p:par>
                            </p:childTnLst>
                          </p:cTn>
                        </p:par>
                        <p:par>
                          <p:cTn id="40" fill="hold">
                            <p:stCondLst>
                              <p:cond delay="18000"/>
                            </p:stCondLst>
                            <p:childTnLst>
                              <p:par>
                                <p:cTn id="41" presetID="0" presetClass="path" presetSubtype="0" repeatCount="indefinite" accel="50000" decel="50000" fill="hold" grpId="1" nodeType="afterEffect">
                                  <p:stCondLst>
                                    <p:cond delay="0"/>
                                  </p:stCondLst>
                                  <p:endCondLst>
                                    <p:cond evt="onNext" delay="0">
                                      <p:tgtEl>
                                        <p:sldTgt/>
                                      </p:tgtEl>
                                    </p:cond>
                                  </p:endCondLst>
                                  <p:childTnLst>
                                    <p:animMotion origin="layout" path="M 0.02604 0.00023 C 0.38594 0.00417 0.32517 -0.12222 0.32864 0.23681 C 0.3316 0.54259 0.32031 0.43287 0.33368 0.55324 C 0.33177 0.5912 0.3283 0.62546 0.32604 0.6632 C 0.0875 0.66019 0.16562 0.6662 0.05608 0.65347 C 0.00069 0.63542 -0.08125 0.6537 -0.14132 0.65648 C -0.17136 0.65533 -0.20139 0.65602 -0.23142 0.65347 C -0.23663 0.65301 -0.24132 0.64908 -0.24636 0.64653 C -0.25903 0.6412 -0.2757 0.63958 -0.28889 0.63681 C -0.30035 0.64144 -0.31233 0.64283 -0.32396 0.64653 C -0.33004 0.65208 -0.33368 0.66019 -0.33386 0.64352 C -0.33906 0.26019 -0.3191 0.40208 -0.33889 0.26667 C -0.33611 -0.02569 -0.39983 -0.0088 -0.24132 -0.00324 C -0.1592 0.03495 -0.06181 0.00741 0.02604 0.00023 Z " pathEditMode="relative" rAng="0" ptsTypes="ffffffffffffff">
                                      <p:cBhvr>
                                        <p:cTn id="42" dur="3000" fill="hold"/>
                                        <p:tgtEl>
                                          <p:spTgt spid="104483"/>
                                        </p:tgtEl>
                                        <p:attrNameLst>
                                          <p:attrName>ppt_x</p:attrName>
                                          <p:attrName>ppt_y</p:attrName>
                                        </p:attrNameLst>
                                      </p:cBhvr>
                                      <p:rCtr x="0" y="0"/>
                                    </p:animMotion>
                                  </p:childTnLst>
                                  <p:subTnLst>
                                    <p:set>
                                      <p:cBhvr override="childStyle">
                                        <p:cTn dur="1" fill="hold" display="0" masterRel="sameClick" afterEffect="1">
                                          <p:stCondLst>
                                            <p:cond evt="end" delay="0">
                                              <p:tn val="41"/>
                                            </p:cond>
                                          </p:stCondLst>
                                        </p:cTn>
                                        <p:tgtEl>
                                          <p:spTgt spid="10448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83" grpId="0" animBg="1"/>
      <p:bldP spid="10448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68313" y="183803"/>
            <a:ext cx="8080375" cy="796925"/>
          </a:xfrm>
        </p:spPr>
        <p:txBody>
          <a:bodyPr/>
          <a:lstStyle/>
          <a:p>
            <a:pPr eaLnBrk="1" fontAlgn="auto" hangingPunct="1">
              <a:spcAft>
                <a:spcPts val="0"/>
              </a:spcAft>
              <a:defRPr/>
            </a:pPr>
            <a:r>
              <a:rPr lang="en-US" sz="4000" kern="0" dirty="0">
                <a:solidFill>
                  <a:srgbClr val="FFFF00"/>
                </a:solidFill>
                <a:latin typeface="Arial" pitchFamily="34" charset="0"/>
                <a:cs typeface="Arial" pitchFamily="34" charset="0"/>
              </a:rPr>
              <a:t>File Handling Classes</a:t>
            </a:r>
          </a:p>
        </p:txBody>
      </p:sp>
      <p:pic>
        <p:nvPicPr>
          <p:cNvPr id="68614" name="Picture 6" descr="iostreamchart">
            <a:hlinkClick r:id="rId3" action="ppaction://hlinksldjump" highlightClick="1">
              <a:snd r:embed="rId4" name="suction.wav" builtIn="1"/>
            </a:hlinkClick>
          </p:cNvPr>
          <p:cNvPicPr>
            <a:picLocks noGrp="1" noChangeAspect="1" noChangeArrowheads="1"/>
          </p:cNvPicPr>
          <p:nvPr>
            <p:ph idx="1"/>
          </p:nvPr>
        </p:nvPicPr>
        <p:blipFill>
          <a:blip r:embed="rId5"/>
          <a:srcRect/>
          <a:stretch>
            <a:fillRect/>
          </a:stretch>
        </p:blipFill>
        <p:spPr>
          <a:xfrm>
            <a:off x="2124075" y="1477963"/>
            <a:ext cx="4968875" cy="4865687"/>
          </a:xfrm>
          <a:ln w="19050">
            <a:solidFill>
              <a:schemeClr val="bg2"/>
            </a:solidFill>
          </a:ln>
          <a:effectLst>
            <a:prstShdw prst="shdw13" dist="53882" dir="13500000">
              <a:srgbClr val="808080">
                <a:alpha val="50000"/>
              </a:srgbClr>
            </a:prstShdw>
          </a:effectLst>
        </p:spPr>
      </p:pic>
      <p:sp>
        <p:nvSpPr>
          <p:cNvPr id="68611" name="Rectangle 3"/>
          <p:cNvSpPr>
            <a:spLocks noChangeArrowheads="1"/>
          </p:cNvSpPr>
          <p:nvPr/>
        </p:nvSpPr>
        <p:spPr bwMode="auto">
          <a:xfrm>
            <a:off x="468313" y="836613"/>
            <a:ext cx="3887787" cy="609600"/>
          </a:xfrm>
          <a:prstGeom prst="rect">
            <a:avLst/>
          </a:prstGeom>
          <a:noFill/>
          <a:ln w="9525">
            <a:noFill/>
            <a:miter lim="800000"/>
            <a:headEnd/>
            <a:tailEnd/>
          </a:ln>
        </p:spPr>
        <p:txBody>
          <a:bodyPr/>
          <a:lstStyle/>
          <a:p>
            <a:pPr marL="342900" indent="-342900" eaLnBrk="1" hangingPunct="1">
              <a:spcBef>
                <a:spcPct val="20000"/>
              </a:spcBef>
              <a:defRPr/>
            </a:pPr>
            <a:r>
              <a:rPr lang="en-US" sz="2800" b="1" u="sng" kern="0" dirty="0">
                <a:solidFill>
                  <a:srgbClr val="FFFF00"/>
                </a:solidFill>
                <a:latin typeface="Arial" pitchFamily="34" charset="0"/>
                <a:cs typeface="Arial" pitchFamily="34" charset="0"/>
              </a:rPr>
              <a:t>Hierarchy Diagram</a:t>
            </a:r>
            <a:endParaRPr lang="en-US" sz="2800" b="1" kern="0" dirty="0">
              <a:solidFill>
                <a:srgbClr val="FFFF00"/>
              </a:solidFill>
              <a:latin typeface="Arial" pitchFamily="34" charset="0"/>
              <a:cs typeface="Arial" pitchFamily="34" charset="0"/>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68611"/>
                                        </p:tgtEl>
                                        <p:attrNameLst>
                                          <p:attrName>style.visibility</p:attrName>
                                        </p:attrNameLst>
                                      </p:cBhvr>
                                      <p:to>
                                        <p:strVal val="visible"/>
                                      </p:to>
                                    </p:set>
                                    <p:anim calcmode="lin" valueType="num">
                                      <p:cBhvr>
                                        <p:cTn id="7" dur="2000" fill="hold"/>
                                        <p:tgtEl>
                                          <p:spTgt spid="68611"/>
                                        </p:tgtEl>
                                        <p:attrNameLst>
                                          <p:attrName>ppt_w</p:attrName>
                                        </p:attrNameLst>
                                      </p:cBhvr>
                                      <p:tavLst>
                                        <p:tav tm="0" fmla="#ppt_w*sin(2.5*pi*$)">
                                          <p:val>
                                            <p:fltVal val="0"/>
                                          </p:val>
                                        </p:tav>
                                        <p:tav tm="100000">
                                          <p:val>
                                            <p:fltVal val="1"/>
                                          </p:val>
                                        </p:tav>
                                      </p:tavLst>
                                    </p:anim>
                                    <p:anim calcmode="lin" valueType="num">
                                      <p:cBhvr>
                                        <p:cTn id="8" dur="2000" fill="hold"/>
                                        <p:tgtEl>
                                          <p:spTgt spid="68611"/>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35" presetClass="entr" presetSubtype="0" fill="hold" nodeType="afterEffect">
                                  <p:stCondLst>
                                    <p:cond delay="0"/>
                                  </p:stCondLst>
                                  <p:childTnLst>
                                    <p:set>
                                      <p:cBhvr>
                                        <p:cTn id="11" dur="1" fill="hold">
                                          <p:stCondLst>
                                            <p:cond delay="0"/>
                                          </p:stCondLst>
                                        </p:cTn>
                                        <p:tgtEl>
                                          <p:spTgt spid="68614"/>
                                        </p:tgtEl>
                                        <p:attrNameLst>
                                          <p:attrName>style.visibility</p:attrName>
                                        </p:attrNameLst>
                                      </p:cBhvr>
                                      <p:to>
                                        <p:strVal val="visible"/>
                                      </p:to>
                                    </p:set>
                                    <p:animEffect transition="in" filter="fade">
                                      <p:cBhvr>
                                        <p:cTn id="12" dur="1000"/>
                                        <p:tgtEl>
                                          <p:spTgt spid="68614"/>
                                        </p:tgtEl>
                                      </p:cBhvr>
                                    </p:animEffect>
                                    <p:anim calcmode="lin" valueType="num">
                                      <p:cBhvr>
                                        <p:cTn id="13" dur="1000" fill="hold"/>
                                        <p:tgtEl>
                                          <p:spTgt spid="68614"/>
                                        </p:tgtEl>
                                        <p:attrNameLst>
                                          <p:attrName>style.rotation</p:attrName>
                                        </p:attrNameLst>
                                      </p:cBhvr>
                                      <p:tavLst>
                                        <p:tav tm="0">
                                          <p:val>
                                            <p:fltVal val="720"/>
                                          </p:val>
                                        </p:tav>
                                        <p:tav tm="100000">
                                          <p:val>
                                            <p:fltVal val="0"/>
                                          </p:val>
                                        </p:tav>
                                      </p:tavLst>
                                    </p:anim>
                                    <p:anim calcmode="lin" valueType="num">
                                      <p:cBhvr>
                                        <p:cTn id="14" dur="1000" fill="hold"/>
                                        <p:tgtEl>
                                          <p:spTgt spid="68614"/>
                                        </p:tgtEl>
                                        <p:attrNameLst>
                                          <p:attrName>ppt_h</p:attrName>
                                        </p:attrNameLst>
                                      </p:cBhvr>
                                      <p:tavLst>
                                        <p:tav tm="0">
                                          <p:val>
                                            <p:fltVal val="0"/>
                                          </p:val>
                                        </p:tav>
                                        <p:tav tm="100000">
                                          <p:val>
                                            <p:strVal val="#ppt_h"/>
                                          </p:val>
                                        </p:tav>
                                      </p:tavLst>
                                    </p:anim>
                                    <p:anim calcmode="lin" valueType="num">
                                      <p:cBhvr>
                                        <p:cTn id="15" dur="1000" fill="hold"/>
                                        <p:tgtEl>
                                          <p:spTgt spid="686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065" name="Rectangle 17"/>
          <p:cNvSpPr>
            <a:spLocks noChangeArrowheads="1"/>
          </p:cNvSpPr>
          <p:nvPr/>
        </p:nvSpPr>
        <p:spPr bwMode="auto">
          <a:xfrm>
            <a:off x="3419475" y="404813"/>
            <a:ext cx="1981200" cy="503237"/>
          </a:xfrm>
          <a:prstGeom prst="rect">
            <a:avLst/>
          </a:prstGeom>
          <a:solidFill>
            <a:srgbClr val="FFFF00"/>
          </a:solidFill>
          <a:ln w="28575">
            <a:noFill/>
            <a:miter lim="800000"/>
            <a:headEnd type="none" w="sm" len="sm"/>
            <a:tailEnd type="none" w="sm" len="sm"/>
          </a:ln>
          <a:effectLst>
            <a:prstShdw prst="shdw17" dist="17961" dir="2700000">
              <a:schemeClr val="folHlink"/>
            </a:prstShdw>
          </a:effectLst>
        </p:spPr>
        <p:txBody>
          <a:bodyPr wrap="none" anchor="ctr"/>
          <a:lstStyle/>
          <a:p>
            <a:pPr algn="ctr"/>
            <a:r>
              <a:rPr lang="en-US">
                <a:solidFill>
                  <a:srgbClr val="FF00FF"/>
                </a:solidFill>
              </a:rPr>
              <a:t>ios</a:t>
            </a:r>
          </a:p>
        </p:txBody>
      </p:sp>
      <p:sp>
        <p:nvSpPr>
          <p:cNvPr id="130066" name="Rectangle 18"/>
          <p:cNvSpPr>
            <a:spLocks noChangeArrowheads="1"/>
          </p:cNvSpPr>
          <p:nvPr/>
        </p:nvSpPr>
        <p:spPr bwMode="auto">
          <a:xfrm>
            <a:off x="3563938" y="1412875"/>
            <a:ext cx="1981200" cy="503238"/>
          </a:xfrm>
          <a:prstGeom prst="rect">
            <a:avLst/>
          </a:prstGeom>
          <a:solidFill>
            <a:srgbClr val="FFFF00"/>
          </a:solidFill>
          <a:ln w="28575">
            <a:noFill/>
            <a:miter lim="800000"/>
            <a:headEnd type="none" w="sm" len="sm"/>
            <a:tailEnd type="none" w="sm" len="sm"/>
          </a:ln>
          <a:effectLst>
            <a:prstShdw prst="shdw17" dist="17961" dir="2700000">
              <a:schemeClr val="folHlink"/>
            </a:prstShdw>
          </a:effectLst>
        </p:spPr>
        <p:txBody>
          <a:bodyPr wrap="none" anchor="ctr"/>
          <a:lstStyle/>
          <a:p>
            <a:pPr algn="ctr"/>
            <a:r>
              <a:rPr lang="en-US">
                <a:solidFill>
                  <a:srgbClr val="FF00FF"/>
                </a:solidFill>
              </a:rPr>
              <a:t>streambuf</a:t>
            </a:r>
          </a:p>
        </p:txBody>
      </p:sp>
      <p:sp>
        <p:nvSpPr>
          <p:cNvPr id="130067" name="Rectangle 19"/>
          <p:cNvSpPr>
            <a:spLocks noChangeArrowheads="1"/>
          </p:cNvSpPr>
          <p:nvPr/>
        </p:nvSpPr>
        <p:spPr bwMode="auto">
          <a:xfrm>
            <a:off x="6335713" y="1392238"/>
            <a:ext cx="1981200" cy="503237"/>
          </a:xfrm>
          <a:prstGeom prst="rect">
            <a:avLst/>
          </a:prstGeom>
          <a:solidFill>
            <a:srgbClr val="FFFF00"/>
          </a:solidFill>
          <a:ln w="28575">
            <a:noFill/>
            <a:miter lim="800000"/>
            <a:headEnd type="none" w="sm" len="sm"/>
            <a:tailEnd type="none" w="sm" len="sm"/>
          </a:ln>
          <a:effectLst>
            <a:prstShdw prst="shdw17" dist="17961" dir="2700000">
              <a:schemeClr val="folHlink"/>
            </a:prstShdw>
          </a:effectLst>
        </p:spPr>
        <p:txBody>
          <a:bodyPr wrap="none" anchor="ctr"/>
          <a:lstStyle/>
          <a:p>
            <a:pPr algn="ctr"/>
            <a:r>
              <a:rPr lang="en-US">
                <a:solidFill>
                  <a:srgbClr val="FF00FF"/>
                </a:solidFill>
              </a:rPr>
              <a:t>ostream</a:t>
            </a:r>
          </a:p>
        </p:txBody>
      </p:sp>
      <p:sp>
        <p:nvSpPr>
          <p:cNvPr id="130068" name="Rectangle 20"/>
          <p:cNvSpPr>
            <a:spLocks noChangeArrowheads="1"/>
          </p:cNvSpPr>
          <p:nvPr/>
        </p:nvSpPr>
        <p:spPr bwMode="auto">
          <a:xfrm>
            <a:off x="719138" y="1412875"/>
            <a:ext cx="1296987" cy="503238"/>
          </a:xfrm>
          <a:prstGeom prst="rect">
            <a:avLst/>
          </a:prstGeom>
          <a:solidFill>
            <a:srgbClr val="FFFF00"/>
          </a:solidFill>
          <a:ln w="28575">
            <a:noFill/>
            <a:miter lim="800000"/>
            <a:headEnd type="none" w="sm" len="sm"/>
            <a:tailEnd type="none" w="sm" len="sm"/>
          </a:ln>
          <a:effectLst>
            <a:prstShdw prst="shdw17" dist="17961" dir="2700000">
              <a:schemeClr val="folHlink"/>
            </a:prstShdw>
          </a:effectLst>
        </p:spPr>
        <p:txBody>
          <a:bodyPr wrap="none" anchor="ctr"/>
          <a:lstStyle/>
          <a:p>
            <a:pPr algn="ctr"/>
            <a:r>
              <a:rPr lang="en-US">
                <a:solidFill>
                  <a:srgbClr val="FF00FF"/>
                </a:solidFill>
              </a:rPr>
              <a:t>istream</a:t>
            </a:r>
          </a:p>
        </p:txBody>
      </p:sp>
      <p:sp>
        <p:nvSpPr>
          <p:cNvPr id="130069" name="Rectangle 21"/>
          <p:cNvSpPr>
            <a:spLocks noChangeArrowheads="1"/>
          </p:cNvSpPr>
          <p:nvPr/>
        </p:nvSpPr>
        <p:spPr bwMode="auto">
          <a:xfrm>
            <a:off x="3492500" y="2600325"/>
            <a:ext cx="1981200" cy="503238"/>
          </a:xfrm>
          <a:prstGeom prst="rect">
            <a:avLst/>
          </a:prstGeom>
          <a:solidFill>
            <a:srgbClr val="FFFF00"/>
          </a:solidFill>
          <a:ln w="28575">
            <a:noFill/>
            <a:miter lim="800000"/>
            <a:headEnd type="none" w="sm" len="sm"/>
            <a:tailEnd type="none" w="sm" len="sm"/>
          </a:ln>
          <a:effectLst>
            <a:prstShdw prst="shdw17" dist="17961" dir="2700000">
              <a:schemeClr val="folHlink"/>
            </a:prstShdw>
          </a:effectLst>
        </p:spPr>
        <p:txBody>
          <a:bodyPr wrap="none" anchor="ctr"/>
          <a:lstStyle/>
          <a:p>
            <a:pPr algn="ctr"/>
            <a:r>
              <a:rPr lang="en-US">
                <a:solidFill>
                  <a:srgbClr val="FF00FF"/>
                </a:solidFill>
              </a:rPr>
              <a:t>iostream</a:t>
            </a:r>
          </a:p>
        </p:txBody>
      </p:sp>
      <p:sp>
        <p:nvSpPr>
          <p:cNvPr id="130070" name="Rectangle 22"/>
          <p:cNvSpPr>
            <a:spLocks noChangeArrowheads="1"/>
          </p:cNvSpPr>
          <p:nvPr/>
        </p:nvSpPr>
        <p:spPr bwMode="auto">
          <a:xfrm>
            <a:off x="3779838" y="3644900"/>
            <a:ext cx="1285875" cy="503238"/>
          </a:xfrm>
          <a:prstGeom prst="rect">
            <a:avLst/>
          </a:prstGeom>
          <a:solidFill>
            <a:srgbClr val="FFFF00"/>
          </a:solidFill>
          <a:ln w="28575">
            <a:noFill/>
            <a:miter lim="800000"/>
            <a:headEnd type="none" w="sm" len="sm"/>
            <a:tailEnd type="none" w="sm" len="sm"/>
          </a:ln>
          <a:effectLst>
            <a:prstShdw prst="shdw17" dist="17961" dir="2700000">
              <a:schemeClr val="folHlink"/>
            </a:prstShdw>
          </a:effectLst>
        </p:spPr>
        <p:txBody>
          <a:bodyPr wrap="none" anchor="ctr"/>
          <a:lstStyle/>
          <a:p>
            <a:pPr algn="ctr"/>
            <a:r>
              <a:rPr lang="en-US">
                <a:solidFill>
                  <a:srgbClr val="FF00FF"/>
                </a:solidFill>
              </a:rPr>
              <a:t>fstream</a:t>
            </a:r>
          </a:p>
        </p:txBody>
      </p:sp>
      <p:sp>
        <p:nvSpPr>
          <p:cNvPr id="130071" name="Rectangle 23"/>
          <p:cNvSpPr>
            <a:spLocks noChangeArrowheads="1"/>
          </p:cNvSpPr>
          <p:nvPr/>
        </p:nvSpPr>
        <p:spPr bwMode="auto">
          <a:xfrm>
            <a:off x="7632700" y="4160838"/>
            <a:ext cx="936625" cy="503237"/>
          </a:xfrm>
          <a:prstGeom prst="rect">
            <a:avLst/>
          </a:prstGeom>
          <a:solidFill>
            <a:srgbClr val="FFFF00"/>
          </a:solidFill>
          <a:ln w="28575">
            <a:noFill/>
            <a:miter lim="800000"/>
            <a:headEnd type="none" w="sm" len="sm"/>
            <a:tailEnd type="none" w="sm" len="sm"/>
          </a:ln>
          <a:effectLst>
            <a:prstShdw prst="shdw17" dist="17961" dir="2700000">
              <a:schemeClr val="folHlink"/>
            </a:prstShdw>
          </a:effectLst>
        </p:spPr>
        <p:txBody>
          <a:bodyPr wrap="none" anchor="ctr"/>
          <a:lstStyle/>
          <a:p>
            <a:pPr algn="ctr"/>
            <a:r>
              <a:rPr lang="en-US">
                <a:solidFill>
                  <a:srgbClr val="FF00FF"/>
                </a:solidFill>
              </a:rPr>
              <a:t>filebuf</a:t>
            </a:r>
          </a:p>
        </p:txBody>
      </p:sp>
      <p:sp>
        <p:nvSpPr>
          <p:cNvPr id="130072" name="Rectangle 24"/>
          <p:cNvSpPr>
            <a:spLocks noChangeArrowheads="1"/>
          </p:cNvSpPr>
          <p:nvPr/>
        </p:nvSpPr>
        <p:spPr bwMode="auto">
          <a:xfrm>
            <a:off x="6040438" y="3667125"/>
            <a:ext cx="1273175" cy="503238"/>
          </a:xfrm>
          <a:prstGeom prst="rect">
            <a:avLst/>
          </a:prstGeom>
          <a:solidFill>
            <a:srgbClr val="FFFF00"/>
          </a:solidFill>
          <a:ln w="28575">
            <a:noFill/>
            <a:miter lim="800000"/>
            <a:headEnd type="none" w="sm" len="sm"/>
            <a:tailEnd type="none" w="sm" len="sm"/>
          </a:ln>
          <a:effectLst>
            <a:prstShdw prst="shdw17" dist="17961" dir="2700000">
              <a:schemeClr val="folHlink"/>
            </a:prstShdw>
          </a:effectLst>
        </p:spPr>
        <p:txBody>
          <a:bodyPr wrap="none" anchor="ctr"/>
          <a:lstStyle/>
          <a:p>
            <a:pPr algn="ctr"/>
            <a:r>
              <a:rPr lang="en-US">
                <a:solidFill>
                  <a:srgbClr val="FF00FF"/>
                </a:solidFill>
              </a:rPr>
              <a:t>ofstream</a:t>
            </a:r>
          </a:p>
        </p:txBody>
      </p:sp>
      <p:sp>
        <p:nvSpPr>
          <p:cNvPr id="130073" name="Rectangle 25"/>
          <p:cNvSpPr>
            <a:spLocks noChangeArrowheads="1"/>
          </p:cNvSpPr>
          <p:nvPr/>
        </p:nvSpPr>
        <p:spPr bwMode="auto">
          <a:xfrm>
            <a:off x="827088" y="3649663"/>
            <a:ext cx="1300162" cy="503237"/>
          </a:xfrm>
          <a:prstGeom prst="rect">
            <a:avLst/>
          </a:prstGeom>
          <a:solidFill>
            <a:srgbClr val="FFFF00"/>
          </a:solidFill>
          <a:ln w="28575">
            <a:noFill/>
            <a:miter lim="800000"/>
            <a:headEnd type="none" w="sm" len="sm"/>
            <a:tailEnd type="none" w="sm" len="sm"/>
          </a:ln>
          <a:effectLst>
            <a:prstShdw prst="shdw17" dist="17961" dir="2700000">
              <a:schemeClr val="folHlink"/>
            </a:prstShdw>
          </a:effectLst>
        </p:spPr>
        <p:txBody>
          <a:bodyPr wrap="none" anchor="ctr"/>
          <a:lstStyle/>
          <a:p>
            <a:pPr algn="ctr"/>
            <a:r>
              <a:rPr lang="en-US">
                <a:solidFill>
                  <a:srgbClr val="FF00FF"/>
                </a:solidFill>
              </a:rPr>
              <a:t>ifstream</a:t>
            </a:r>
          </a:p>
        </p:txBody>
      </p:sp>
      <p:sp>
        <p:nvSpPr>
          <p:cNvPr id="130074" name="Rectangle 26"/>
          <p:cNvSpPr>
            <a:spLocks noChangeArrowheads="1"/>
          </p:cNvSpPr>
          <p:nvPr/>
        </p:nvSpPr>
        <p:spPr bwMode="auto">
          <a:xfrm>
            <a:off x="3983038" y="5265738"/>
            <a:ext cx="1981200" cy="503237"/>
          </a:xfrm>
          <a:prstGeom prst="rect">
            <a:avLst/>
          </a:prstGeom>
          <a:solidFill>
            <a:srgbClr val="FFFF00"/>
          </a:solidFill>
          <a:ln w="28575">
            <a:noFill/>
            <a:miter lim="800000"/>
            <a:headEnd type="none" w="sm" len="sm"/>
            <a:tailEnd type="none" w="sm" len="sm"/>
          </a:ln>
          <a:effectLst>
            <a:prstShdw prst="shdw17" dist="17961" dir="2700000">
              <a:schemeClr val="folHlink"/>
            </a:prstShdw>
          </a:effectLst>
        </p:spPr>
        <p:txBody>
          <a:bodyPr wrap="none" anchor="ctr"/>
          <a:lstStyle/>
          <a:p>
            <a:pPr algn="ctr"/>
            <a:r>
              <a:rPr lang="en-US">
                <a:solidFill>
                  <a:srgbClr val="FF00FF"/>
                </a:solidFill>
              </a:rPr>
              <a:t>fstreambase</a:t>
            </a:r>
          </a:p>
        </p:txBody>
      </p:sp>
      <p:grpSp>
        <p:nvGrpSpPr>
          <p:cNvPr id="2" name="Group 43"/>
          <p:cNvGrpSpPr>
            <a:grpSpLocks/>
          </p:cNvGrpSpPr>
          <p:nvPr/>
        </p:nvGrpSpPr>
        <p:grpSpPr bwMode="auto">
          <a:xfrm>
            <a:off x="323850" y="657225"/>
            <a:ext cx="8496300" cy="4860925"/>
            <a:chOff x="0" y="414"/>
            <a:chExt cx="5760" cy="3062"/>
          </a:xfrm>
        </p:grpSpPr>
        <p:cxnSp>
          <p:nvCxnSpPr>
            <p:cNvPr id="10253" name="AutoShape 41"/>
            <p:cNvCxnSpPr>
              <a:cxnSpLocks noChangeShapeType="1"/>
              <a:stCxn id="130066" idx="2"/>
              <a:endCxn id="130071" idx="2"/>
            </p:cNvCxnSpPr>
            <p:nvPr/>
          </p:nvCxnSpPr>
          <p:spPr bwMode="auto">
            <a:xfrm rot="16200000" flipH="1">
              <a:off x="3281" y="804"/>
              <a:ext cx="1409" cy="2234"/>
            </a:xfrm>
            <a:prstGeom prst="bentConnector3">
              <a:avLst>
                <a:gd name="adj1" fmla="val 14194"/>
              </a:avLst>
            </a:prstGeom>
            <a:noFill/>
            <a:ln w="28575">
              <a:solidFill>
                <a:schemeClr val="tx1"/>
              </a:solidFill>
              <a:miter lim="800000"/>
              <a:headEnd type="none" w="sm" len="sm"/>
              <a:tailEnd type="triangle" w="sm" len="sm"/>
            </a:ln>
          </p:spPr>
        </p:cxnSp>
        <p:sp>
          <p:nvSpPr>
            <p:cNvPr id="10254" name="Line 27"/>
            <p:cNvSpPr>
              <a:spLocks noChangeShapeType="1"/>
            </p:cNvSpPr>
            <p:nvPr/>
          </p:nvSpPr>
          <p:spPr bwMode="auto">
            <a:xfrm>
              <a:off x="2789" y="572"/>
              <a:ext cx="0" cy="341"/>
            </a:xfrm>
            <a:prstGeom prst="line">
              <a:avLst/>
            </a:prstGeom>
            <a:noFill/>
            <a:ln w="28575">
              <a:solidFill>
                <a:schemeClr val="tx1"/>
              </a:solidFill>
              <a:round/>
              <a:headEnd type="none" w="sm" len="sm"/>
              <a:tailEnd type="triangle" w="sm" len="sm"/>
            </a:ln>
          </p:spPr>
          <p:txBody>
            <a:bodyPr/>
            <a:lstStyle/>
            <a:p>
              <a:endParaRPr lang="en-US"/>
            </a:p>
          </p:txBody>
        </p:sp>
        <p:sp>
          <p:nvSpPr>
            <p:cNvPr id="10255" name="Line 28"/>
            <p:cNvSpPr>
              <a:spLocks noChangeShapeType="1"/>
            </p:cNvSpPr>
            <p:nvPr/>
          </p:nvSpPr>
          <p:spPr bwMode="auto">
            <a:xfrm>
              <a:off x="3424" y="459"/>
              <a:ext cx="1134" cy="408"/>
            </a:xfrm>
            <a:prstGeom prst="line">
              <a:avLst/>
            </a:prstGeom>
            <a:noFill/>
            <a:ln w="28575">
              <a:solidFill>
                <a:schemeClr val="tx1"/>
              </a:solidFill>
              <a:round/>
              <a:headEnd type="none" w="sm" len="sm"/>
              <a:tailEnd type="triangle" w="sm" len="sm"/>
            </a:ln>
          </p:spPr>
          <p:txBody>
            <a:bodyPr/>
            <a:lstStyle/>
            <a:p>
              <a:endParaRPr lang="en-US"/>
            </a:p>
          </p:txBody>
        </p:sp>
        <p:sp>
          <p:nvSpPr>
            <p:cNvPr id="10256" name="Line 30"/>
            <p:cNvSpPr>
              <a:spLocks noChangeShapeType="1"/>
            </p:cNvSpPr>
            <p:nvPr/>
          </p:nvSpPr>
          <p:spPr bwMode="auto">
            <a:xfrm flipH="1" flipV="1">
              <a:off x="998" y="2614"/>
              <a:ext cx="1519" cy="680"/>
            </a:xfrm>
            <a:prstGeom prst="line">
              <a:avLst/>
            </a:prstGeom>
            <a:noFill/>
            <a:ln w="28575">
              <a:solidFill>
                <a:schemeClr val="tx1"/>
              </a:solidFill>
              <a:round/>
              <a:headEnd type="none" w="sm" len="sm"/>
              <a:tailEnd type="triangle" w="sm" len="sm"/>
            </a:ln>
          </p:spPr>
          <p:txBody>
            <a:bodyPr/>
            <a:lstStyle/>
            <a:p>
              <a:endParaRPr lang="en-US"/>
            </a:p>
          </p:txBody>
        </p:sp>
        <p:sp>
          <p:nvSpPr>
            <p:cNvPr id="10257" name="Line 31"/>
            <p:cNvSpPr>
              <a:spLocks noChangeShapeType="1"/>
            </p:cNvSpPr>
            <p:nvPr/>
          </p:nvSpPr>
          <p:spPr bwMode="auto">
            <a:xfrm flipH="1" flipV="1">
              <a:off x="2767" y="2591"/>
              <a:ext cx="0" cy="703"/>
            </a:xfrm>
            <a:prstGeom prst="line">
              <a:avLst/>
            </a:prstGeom>
            <a:noFill/>
            <a:ln w="28575">
              <a:solidFill>
                <a:schemeClr val="tx1"/>
              </a:solidFill>
              <a:round/>
              <a:headEnd type="none" w="sm" len="sm"/>
              <a:tailEnd type="triangle" w="sm" len="sm"/>
            </a:ln>
          </p:spPr>
          <p:txBody>
            <a:bodyPr/>
            <a:lstStyle/>
            <a:p>
              <a:endParaRPr lang="en-US"/>
            </a:p>
          </p:txBody>
        </p:sp>
        <p:sp>
          <p:nvSpPr>
            <p:cNvPr id="10258" name="Line 32"/>
            <p:cNvSpPr>
              <a:spLocks noChangeShapeType="1"/>
            </p:cNvSpPr>
            <p:nvPr/>
          </p:nvSpPr>
          <p:spPr bwMode="auto">
            <a:xfrm flipV="1">
              <a:off x="3220" y="2614"/>
              <a:ext cx="703" cy="680"/>
            </a:xfrm>
            <a:prstGeom prst="line">
              <a:avLst/>
            </a:prstGeom>
            <a:noFill/>
            <a:ln w="28575">
              <a:solidFill>
                <a:schemeClr val="tx1"/>
              </a:solidFill>
              <a:round/>
              <a:headEnd type="none" w="sm" len="sm"/>
              <a:tailEnd type="triangle" w="sm" len="sm"/>
            </a:ln>
          </p:spPr>
          <p:txBody>
            <a:bodyPr/>
            <a:lstStyle/>
            <a:p>
              <a:endParaRPr lang="en-US"/>
            </a:p>
          </p:txBody>
        </p:sp>
        <p:sp>
          <p:nvSpPr>
            <p:cNvPr id="10259" name="Line 34"/>
            <p:cNvSpPr>
              <a:spLocks noChangeShapeType="1"/>
            </p:cNvSpPr>
            <p:nvPr/>
          </p:nvSpPr>
          <p:spPr bwMode="auto">
            <a:xfrm>
              <a:off x="2721" y="1956"/>
              <a:ext cx="23" cy="340"/>
            </a:xfrm>
            <a:prstGeom prst="line">
              <a:avLst/>
            </a:prstGeom>
            <a:noFill/>
            <a:ln w="28575">
              <a:solidFill>
                <a:schemeClr val="tx1"/>
              </a:solidFill>
              <a:round/>
              <a:headEnd type="none" w="sm" len="sm"/>
              <a:tailEnd type="triangle" w="sm" len="sm"/>
            </a:ln>
          </p:spPr>
          <p:txBody>
            <a:bodyPr/>
            <a:lstStyle/>
            <a:p>
              <a:endParaRPr lang="en-US"/>
            </a:p>
          </p:txBody>
        </p:sp>
        <p:sp>
          <p:nvSpPr>
            <p:cNvPr id="10260" name="Line 35"/>
            <p:cNvSpPr>
              <a:spLocks noChangeShapeType="1"/>
            </p:cNvSpPr>
            <p:nvPr/>
          </p:nvSpPr>
          <p:spPr bwMode="auto">
            <a:xfrm>
              <a:off x="725" y="1207"/>
              <a:ext cx="0" cy="1089"/>
            </a:xfrm>
            <a:prstGeom prst="line">
              <a:avLst/>
            </a:prstGeom>
            <a:noFill/>
            <a:ln w="28575">
              <a:solidFill>
                <a:schemeClr val="tx1"/>
              </a:solidFill>
              <a:round/>
              <a:headEnd type="none" w="sm" len="sm"/>
              <a:tailEnd type="triangle" w="sm" len="sm"/>
            </a:ln>
          </p:spPr>
          <p:txBody>
            <a:bodyPr/>
            <a:lstStyle/>
            <a:p>
              <a:endParaRPr lang="en-US"/>
            </a:p>
          </p:txBody>
        </p:sp>
        <p:sp>
          <p:nvSpPr>
            <p:cNvPr id="10261" name="Line 38"/>
            <p:cNvSpPr>
              <a:spLocks noChangeShapeType="1"/>
            </p:cNvSpPr>
            <p:nvPr/>
          </p:nvSpPr>
          <p:spPr bwMode="auto">
            <a:xfrm>
              <a:off x="1111" y="1230"/>
              <a:ext cx="1656" cy="386"/>
            </a:xfrm>
            <a:prstGeom prst="line">
              <a:avLst/>
            </a:prstGeom>
            <a:noFill/>
            <a:ln w="28575">
              <a:solidFill>
                <a:schemeClr val="tx1"/>
              </a:solidFill>
              <a:round/>
              <a:headEnd type="none" w="sm" len="sm"/>
              <a:tailEnd type="triangle" w="sm" len="sm"/>
            </a:ln>
          </p:spPr>
          <p:txBody>
            <a:bodyPr/>
            <a:lstStyle/>
            <a:p>
              <a:endParaRPr lang="en-US"/>
            </a:p>
          </p:txBody>
        </p:sp>
        <p:sp>
          <p:nvSpPr>
            <p:cNvPr id="10262" name="Line 36"/>
            <p:cNvSpPr>
              <a:spLocks noChangeShapeType="1"/>
            </p:cNvSpPr>
            <p:nvPr/>
          </p:nvSpPr>
          <p:spPr bwMode="auto">
            <a:xfrm>
              <a:off x="4173" y="1185"/>
              <a:ext cx="22" cy="1180"/>
            </a:xfrm>
            <a:prstGeom prst="line">
              <a:avLst/>
            </a:prstGeom>
            <a:noFill/>
            <a:ln w="28575">
              <a:solidFill>
                <a:schemeClr val="tx1"/>
              </a:solidFill>
              <a:round/>
              <a:headEnd type="none" w="sm" len="sm"/>
              <a:tailEnd type="triangle" w="sm" len="sm"/>
            </a:ln>
          </p:spPr>
          <p:txBody>
            <a:bodyPr/>
            <a:lstStyle/>
            <a:p>
              <a:endParaRPr lang="en-US"/>
            </a:p>
          </p:txBody>
        </p:sp>
        <p:sp>
          <p:nvSpPr>
            <p:cNvPr id="10263" name="Line 37"/>
            <p:cNvSpPr>
              <a:spLocks noChangeShapeType="1"/>
            </p:cNvSpPr>
            <p:nvPr/>
          </p:nvSpPr>
          <p:spPr bwMode="auto">
            <a:xfrm flipH="1">
              <a:off x="3152" y="1185"/>
              <a:ext cx="839" cy="431"/>
            </a:xfrm>
            <a:prstGeom prst="line">
              <a:avLst/>
            </a:prstGeom>
            <a:noFill/>
            <a:ln w="28575">
              <a:solidFill>
                <a:schemeClr val="tx1"/>
              </a:solidFill>
              <a:round/>
              <a:headEnd type="none" w="sm" len="sm"/>
              <a:tailEnd type="triangle" w="sm" len="sm"/>
            </a:ln>
          </p:spPr>
          <p:txBody>
            <a:bodyPr/>
            <a:lstStyle/>
            <a:p>
              <a:endParaRPr lang="en-US"/>
            </a:p>
          </p:txBody>
        </p:sp>
        <p:cxnSp>
          <p:nvCxnSpPr>
            <p:cNvPr id="10264" name="AutoShape 40"/>
            <p:cNvCxnSpPr>
              <a:cxnSpLocks noChangeShapeType="1"/>
              <a:stCxn id="130065" idx="1"/>
              <a:endCxn id="130074" idx="1"/>
            </p:cNvCxnSpPr>
            <p:nvPr/>
          </p:nvCxnSpPr>
          <p:spPr bwMode="auto">
            <a:xfrm rot="10800000" flipH="1" flipV="1">
              <a:off x="2145" y="414"/>
              <a:ext cx="355" cy="3062"/>
            </a:xfrm>
            <a:prstGeom prst="bentConnector3">
              <a:avLst>
                <a:gd name="adj1" fmla="val -559440"/>
              </a:avLst>
            </a:prstGeom>
            <a:noFill/>
            <a:ln w="28575">
              <a:solidFill>
                <a:schemeClr val="tx1"/>
              </a:solidFill>
              <a:miter lim="800000"/>
              <a:headEnd type="none" w="sm" len="sm"/>
              <a:tailEnd type="triangle" w="sm" len="sm"/>
            </a:ln>
          </p:spPr>
        </p:cxnSp>
        <p:sp>
          <p:nvSpPr>
            <p:cNvPr id="10265" name="Line 39"/>
            <p:cNvSpPr>
              <a:spLocks noChangeShapeType="1"/>
            </p:cNvSpPr>
            <p:nvPr/>
          </p:nvSpPr>
          <p:spPr bwMode="auto">
            <a:xfrm>
              <a:off x="0" y="2047"/>
              <a:ext cx="5760" cy="0"/>
            </a:xfrm>
            <a:prstGeom prst="line">
              <a:avLst/>
            </a:prstGeom>
            <a:noFill/>
            <a:ln w="28575" cap="rnd">
              <a:solidFill>
                <a:schemeClr val="tx1"/>
              </a:solidFill>
              <a:prstDash val="sysDot"/>
              <a:round/>
              <a:headEnd type="none" w="sm" len="sm"/>
              <a:tailEnd type="none" w="sm" len="sm"/>
            </a:ln>
          </p:spPr>
          <p:txBody>
            <a:bodyPr/>
            <a:lstStyle/>
            <a:p>
              <a:endParaRPr lang="en-US"/>
            </a:p>
          </p:txBody>
        </p:sp>
        <p:sp>
          <p:nvSpPr>
            <p:cNvPr id="10266" name="Line 42"/>
            <p:cNvSpPr>
              <a:spLocks noChangeShapeType="1"/>
            </p:cNvSpPr>
            <p:nvPr/>
          </p:nvSpPr>
          <p:spPr bwMode="auto">
            <a:xfrm flipV="1">
              <a:off x="862" y="482"/>
              <a:ext cx="1315" cy="385"/>
            </a:xfrm>
            <a:prstGeom prst="line">
              <a:avLst/>
            </a:prstGeom>
            <a:noFill/>
            <a:ln w="28575">
              <a:solidFill>
                <a:schemeClr val="tx1"/>
              </a:solidFill>
              <a:round/>
              <a:headEnd type="triangle" w="med" len="med"/>
              <a:tailEnd/>
            </a:ln>
          </p:spPr>
          <p:txBody>
            <a:bodyPr/>
            <a:lstStyle/>
            <a:p>
              <a:endParaRPr lang="en-US"/>
            </a:p>
          </p:txBody>
        </p:sp>
      </p:gr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30065"/>
                                        </p:tgtEl>
                                        <p:attrNameLst>
                                          <p:attrName>style.visibility</p:attrName>
                                        </p:attrNameLst>
                                      </p:cBhvr>
                                      <p:to>
                                        <p:strVal val="visible"/>
                                      </p:to>
                                    </p:set>
                                    <p:anim to="" calcmode="lin" valueType="num">
                                      <p:cBhvr>
                                        <p:cTn id="7" dur="1" fill="hold"/>
                                        <p:tgtEl>
                                          <p:spTgt spid="130065"/>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130068"/>
                                        </p:tgtEl>
                                        <p:attrNameLst>
                                          <p:attrName>style.visibility</p:attrName>
                                        </p:attrNameLst>
                                      </p:cBhvr>
                                      <p:to>
                                        <p:strVal val="visible"/>
                                      </p:to>
                                    </p:set>
                                    <p:anim to="" calcmode="lin" valueType="num">
                                      <p:cBhvr>
                                        <p:cTn id="11" dur="1" fill="hold"/>
                                        <p:tgtEl>
                                          <p:spTgt spid="130068"/>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130066"/>
                                        </p:tgtEl>
                                        <p:attrNameLst>
                                          <p:attrName>style.visibility</p:attrName>
                                        </p:attrNameLst>
                                      </p:cBhvr>
                                      <p:to>
                                        <p:strVal val="visible"/>
                                      </p:to>
                                    </p:set>
                                    <p:anim to="" calcmode="lin" valueType="num">
                                      <p:cBhvr>
                                        <p:cTn id="15" dur="1" fill="hold"/>
                                        <p:tgtEl>
                                          <p:spTgt spid="130066"/>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130067"/>
                                        </p:tgtEl>
                                        <p:attrNameLst>
                                          <p:attrName>style.visibility</p:attrName>
                                        </p:attrNameLst>
                                      </p:cBhvr>
                                      <p:to>
                                        <p:strVal val="visible"/>
                                      </p:to>
                                    </p:set>
                                    <p:anim to="" calcmode="lin" valueType="num">
                                      <p:cBhvr>
                                        <p:cTn id="19" dur="1" fill="hold"/>
                                        <p:tgtEl>
                                          <p:spTgt spid="130067"/>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130069"/>
                                        </p:tgtEl>
                                        <p:attrNameLst>
                                          <p:attrName>style.visibility</p:attrName>
                                        </p:attrNameLst>
                                      </p:cBhvr>
                                      <p:to>
                                        <p:strVal val="visible"/>
                                      </p:to>
                                    </p:set>
                                    <p:anim to="" calcmode="lin" valueType="num">
                                      <p:cBhvr>
                                        <p:cTn id="23" dur="1" fill="hold"/>
                                        <p:tgtEl>
                                          <p:spTgt spid="130069"/>
                                        </p:tgtEl>
                                        <p:attrNameLst>
                                          <p:attrName/>
                                        </p:attrNameLst>
                                      </p:cBhvr>
                                    </p:anim>
                                  </p:childTnLst>
                                </p:cTn>
                              </p:par>
                            </p:childTnLst>
                          </p:cTn>
                        </p:par>
                        <p:par>
                          <p:cTn id="24" fill="hold">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130070"/>
                                        </p:tgtEl>
                                        <p:attrNameLst>
                                          <p:attrName>style.visibility</p:attrName>
                                        </p:attrNameLst>
                                      </p:cBhvr>
                                      <p:to>
                                        <p:strVal val="visible"/>
                                      </p:to>
                                    </p:set>
                                    <p:anim to="" calcmode="lin" valueType="num">
                                      <p:cBhvr>
                                        <p:cTn id="27" dur="1" fill="hold"/>
                                        <p:tgtEl>
                                          <p:spTgt spid="130070"/>
                                        </p:tgtEl>
                                        <p:attrNameLst>
                                          <p:attrName/>
                                        </p:attrNameLst>
                                      </p:cBhvr>
                                    </p:anim>
                                  </p:childTnLst>
                                </p:cTn>
                              </p:par>
                            </p:childTnLst>
                          </p:cTn>
                        </p:par>
                        <p:par>
                          <p:cTn id="28" fill="hold">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130073"/>
                                        </p:tgtEl>
                                        <p:attrNameLst>
                                          <p:attrName>style.visibility</p:attrName>
                                        </p:attrNameLst>
                                      </p:cBhvr>
                                      <p:to>
                                        <p:strVal val="visible"/>
                                      </p:to>
                                    </p:set>
                                    <p:anim to="" calcmode="lin" valueType="num">
                                      <p:cBhvr>
                                        <p:cTn id="31" dur="1" fill="hold"/>
                                        <p:tgtEl>
                                          <p:spTgt spid="130073"/>
                                        </p:tgtEl>
                                        <p:attrNameLst>
                                          <p:attrName/>
                                        </p:attrNameLst>
                                      </p:cBhvr>
                                    </p:anim>
                                  </p:childTnLst>
                                </p:cTn>
                              </p:par>
                            </p:childTnLst>
                          </p:cTn>
                        </p:par>
                        <p:par>
                          <p:cTn id="32" fill="hold">
                            <p:stCondLst>
                              <p:cond delay="0"/>
                            </p:stCondLst>
                            <p:childTnLst>
                              <p:par>
                                <p:cTn id="33" presetID="24" presetClass="entr" presetSubtype="0" fill="hold" grpId="0" nodeType="afterEffect">
                                  <p:stCondLst>
                                    <p:cond delay="0"/>
                                  </p:stCondLst>
                                  <p:childTnLst>
                                    <p:set>
                                      <p:cBhvr>
                                        <p:cTn id="34" dur="1" fill="hold">
                                          <p:stCondLst>
                                            <p:cond delay="0"/>
                                          </p:stCondLst>
                                        </p:cTn>
                                        <p:tgtEl>
                                          <p:spTgt spid="130074"/>
                                        </p:tgtEl>
                                        <p:attrNameLst>
                                          <p:attrName>style.visibility</p:attrName>
                                        </p:attrNameLst>
                                      </p:cBhvr>
                                      <p:to>
                                        <p:strVal val="visible"/>
                                      </p:to>
                                    </p:set>
                                    <p:anim to="" calcmode="lin" valueType="num">
                                      <p:cBhvr>
                                        <p:cTn id="35" dur="1" fill="hold"/>
                                        <p:tgtEl>
                                          <p:spTgt spid="130074"/>
                                        </p:tgtEl>
                                        <p:attrNameLst>
                                          <p:attrName/>
                                        </p:attrNameLst>
                                      </p:cBhvr>
                                    </p:anim>
                                  </p:childTnLst>
                                </p:cTn>
                              </p:par>
                            </p:childTnLst>
                          </p:cTn>
                        </p:par>
                        <p:par>
                          <p:cTn id="36" fill="hold">
                            <p:stCondLst>
                              <p:cond delay="0"/>
                            </p:stCondLst>
                            <p:childTnLst>
                              <p:par>
                                <p:cTn id="37" presetID="24" presetClass="entr" presetSubtype="0" fill="hold" grpId="0" nodeType="afterEffect">
                                  <p:stCondLst>
                                    <p:cond delay="0"/>
                                  </p:stCondLst>
                                  <p:childTnLst>
                                    <p:set>
                                      <p:cBhvr>
                                        <p:cTn id="38" dur="1" fill="hold">
                                          <p:stCondLst>
                                            <p:cond delay="0"/>
                                          </p:stCondLst>
                                        </p:cTn>
                                        <p:tgtEl>
                                          <p:spTgt spid="130072"/>
                                        </p:tgtEl>
                                        <p:attrNameLst>
                                          <p:attrName>style.visibility</p:attrName>
                                        </p:attrNameLst>
                                      </p:cBhvr>
                                      <p:to>
                                        <p:strVal val="visible"/>
                                      </p:to>
                                    </p:set>
                                    <p:anim to="" calcmode="lin" valueType="num">
                                      <p:cBhvr>
                                        <p:cTn id="39" dur="1" fill="hold"/>
                                        <p:tgtEl>
                                          <p:spTgt spid="130072"/>
                                        </p:tgtEl>
                                        <p:attrNameLst>
                                          <p:attrName/>
                                        </p:attrNameLst>
                                      </p:cBhvr>
                                    </p:anim>
                                  </p:childTnLst>
                                </p:cTn>
                              </p:par>
                            </p:childTnLst>
                          </p:cTn>
                        </p:par>
                        <p:par>
                          <p:cTn id="40" fill="hold">
                            <p:stCondLst>
                              <p:cond delay="0"/>
                            </p:stCondLst>
                            <p:childTnLst>
                              <p:par>
                                <p:cTn id="41" presetID="24" presetClass="entr" presetSubtype="0" fill="hold" grpId="0" nodeType="afterEffect">
                                  <p:stCondLst>
                                    <p:cond delay="0"/>
                                  </p:stCondLst>
                                  <p:childTnLst>
                                    <p:set>
                                      <p:cBhvr>
                                        <p:cTn id="42" dur="1" fill="hold">
                                          <p:stCondLst>
                                            <p:cond delay="0"/>
                                          </p:stCondLst>
                                        </p:cTn>
                                        <p:tgtEl>
                                          <p:spTgt spid="130071"/>
                                        </p:tgtEl>
                                        <p:attrNameLst>
                                          <p:attrName>style.visibility</p:attrName>
                                        </p:attrNameLst>
                                      </p:cBhvr>
                                      <p:to>
                                        <p:strVal val="visible"/>
                                      </p:to>
                                    </p:set>
                                    <p:anim to="" calcmode="lin" valueType="num">
                                      <p:cBhvr>
                                        <p:cTn id="43" dur="1" fill="hold"/>
                                        <p:tgtEl>
                                          <p:spTgt spid="130071"/>
                                        </p:tgtEl>
                                        <p:attrNameLst>
                                          <p:attrName/>
                                        </p:attrNameLst>
                                      </p:cBhvr>
                                    </p:anim>
                                  </p:childTnLst>
                                </p:cTn>
                              </p:par>
                            </p:childTnLst>
                          </p:cTn>
                        </p:par>
                        <p:par>
                          <p:cTn id="44" fill="hold">
                            <p:stCondLst>
                              <p:cond delay="0"/>
                            </p:stCondLst>
                            <p:childTnLst>
                              <p:par>
                                <p:cTn id="45" presetID="24"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to="" calcmode="lin" valueType="num">
                                      <p:cBhvr>
                                        <p:cTn id="4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5" grpId="0" animBg="1"/>
      <p:bldP spid="130066" grpId="0" animBg="1"/>
      <p:bldP spid="130067" grpId="0" animBg="1"/>
      <p:bldP spid="130068" grpId="0" animBg="1"/>
      <p:bldP spid="130069" grpId="0" animBg="1"/>
      <p:bldP spid="130070" grpId="0" animBg="1"/>
      <p:bldP spid="130071" grpId="0" animBg="1"/>
      <p:bldP spid="130072" grpId="0" animBg="1"/>
      <p:bldP spid="130073" grpId="0" animBg="1"/>
      <p:bldP spid="1300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971550" y="260350"/>
            <a:ext cx="7632700" cy="576263"/>
          </a:xfrm>
          <a:prstGeom prst="rect">
            <a:avLst/>
          </a:prstGeom>
          <a:noFill/>
          <a:ln w="9525">
            <a:noFill/>
            <a:miter lim="800000"/>
            <a:headEnd/>
            <a:tailEnd/>
          </a:ln>
        </p:spPr>
        <p:txBody>
          <a:bodyPr>
            <a:normAutofit fontScale="97500"/>
          </a:bodyPr>
          <a:lstStyle/>
          <a:p>
            <a:pPr marL="547688" indent="-411163" algn="ctr" eaLnBrk="1" fontAlgn="auto" hangingPunct="1">
              <a:spcBef>
                <a:spcPct val="20000"/>
              </a:spcBef>
              <a:spcAft>
                <a:spcPts val="0"/>
              </a:spcAft>
              <a:buClr>
                <a:srgbClr val="F9F9F9"/>
              </a:buClr>
              <a:buSzPct val="65000"/>
              <a:defRPr/>
            </a:pPr>
            <a:r>
              <a:rPr lang="en-US" sz="2800" b="1" dirty="0">
                <a:solidFill>
                  <a:srgbClr val="FFFF00"/>
                </a:solidFill>
                <a:latin typeface="Arial" pitchFamily="34" charset="0"/>
                <a:cs typeface="Arial" pitchFamily="34" charset="0"/>
              </a:rPr>
              <a:t>FUNCTIONS OF FILE STREAM CLASSES</a:t>
            </a:r>
          </a:p>
        </p:txBody>
      </p:sp>
      <p:sp>
        <p:nvSpPr>
          <p:cNvPr id="11267" name="Rectangle 4"/>
          <p:cNvSpPr txBox="1">
            <a:spLocks noChangeArrowheads="1"/>
          </p:cNvSpPr>
          <p:nvPr/>
        </p:nvSpPr>
        <p:spPr bwMode="auto">
          <a:xfrm>
            <a:off x="250825" y="765175"/>
            <a:ext cx="8642350" cy="5616575"/>
          </a:xfrm>
          <a:prstGeom prst="rect">
            <a:avLst/>
          </a:prstGeom>
          <a:noFill/>
          <a:ln w="9525">
            <a:noFill/>
            <a:miter lim="800000"/>
            <a:headEnd/>
            <a:tailEnd/>
          </a:ln>
        </p:spPr>
        <p:txBody>
          <a:bodyPr/>
          <a:lstStyle/>
          <a:p>
            <a:pPr marL="547688" indent="-411163" algn="just" eaLnBrk="1" hangingPunct="1">
              <a:spcBef>
                <a:spcPct val="20000"/>
              </a:spcBef>
              <a:buClr>
                <a:srgbClr val="F9F9F9"/>
              </a:buClr>
              <a:buSzPct val="65000"/>
              <a:buFont typeface="Wingdings" pitchFamily="2" charset="2"/>
              <a:buChar char="ü"/>
            </a:pPr>
            <a:r>
              <a:rPr lang="en-US" sz="2400" b="1">
                <a:solidFill>
                  <a:srgbClr val="FFFF00"/>
                </a:solidFill>
                <a:latin typeface="Arial" charset="0"/>
                <a:cs typeface="Arial" charset="0"/>
              </a:rPr>
              <a:t>filebuf </a:t>
            </a:r>
            <a:r>
              <a:rPr lang="en-US" sz="2400">
                <a:solidFill>
                  <a:srgbClr val="FFFF00"/>
                </a:solidFill>
                <a:latin typeface="Arial" charset="0"/>
                <a:cs typeface="Arial" charset="0"/>
              </a:rPr>
              <a:t>– It sets the buffer to read and write, it contains close() and open() member functions on it.</a:t>
            </a:r>
          </a:p>
          <a:p>
            <a:pPr marL="547688" indent="-411163" algn="just" eaLnBrk="1" hangingPunct="1">
              <a:spcBef>
                <a:spcPct val="20000"/>
              </a:spcBef>
              <a:buClr>
                <a:srgbClr val="F9F9F9"/>
              </a:buClr>
              <a:buSzPct val="65000"/>
              <a:buFont typeface="Wingdings" pitchFamily="2" charset="2"/>
              <a:buChar char="ü"/>
            </a:pPr>
            <a:r>
              <a:rPr lang="en-US" sz="2400" b="1">
                <a:solidFill>
                  <a:srgbClr val="FFFF00"/>
                </a:solidFill>
                <a:latin typeface="Arial" charset="0"/>
                <a:cs typeface="Arial" charset="0"/>
              </a:rPr>
              <a:t>fstreambase </a:t>
            </a:r>
            <a:r>
              <a:rPr lang="en-US" sz="2400">
                <a:solidFill>
                  <a:srgbClr val="FFFF00"/>
                </a:solidFill>
                <a:latin typeface="Arial" charset="0"/>
                <a:cs typeface="Arial" charset="0"/>
              </a:rPr>
              <a:t>– this is the base class for fstream and, ifstream and ofstream classes. therefore it  provides the common function to these classes. It also contains open() and close() functions. </a:t>
            </a:r>
          </a:p>
          <a:p>
            <a:pPr marL="547688" indent="-411163" algn="just" eaLnBrk="1" hangingPunct="1">
              <a:spcBef>
                <a:spcPct val="20000"/>
              </a:spcBef>
              <a:buClr>
                <a:srgbClr val="F9F9F9"/>
              </a:buClr>
              <a:buSzPct val="65000"/>
              <a:buFont typeface="Wingdings" pitchFamily="2" charset="2"/>
              <a:buChar char="ü"/>
            </a:pPr>
            <a:r>
              <a:rPr lang="en-US" sz="2400" b="1">
                <a:solidFill>
                  <a:srgbClr val="FFFF00"/>
                </a:solidFill>
                <a:latin typeface="Arial" charset="0"/>
                <a:cs typeface="Arial" charset="0"/>
              </a:rPr>
              <a:t>ifstream </a:t>
            </a:r>
            <a:r>
              <a:rPr lang="en-US" sz="2400">
                <a:solidFill>
                  <a:srgbClr val="FFFF00"/>
                </a:solidFill>
                <a:latin typeface="Arial" charset="0"/>
                <a:cs typeface="Arial" charset="0"/>
              </a:rPr>
              <a:t>– Being input class it provides input operations it inherits the functions get( ), getline( ), read( ), and random access functions seekg( ) and tellg( ) functions.</a:t>
            </a:r>
          </a:p>
          <a:p>
            <a:pPr marL="547688" indent="-411163" algn="just" eaLnBrk="1" hangingPunct="1">
              <a:spcBef>
                <a:spcPct val="20000"/>
              </a:spcBef>
              <a:buClr>
                <a:srgbClr val="F9F9F9"/>
              </a:buClr>
              <a:buSzPct val="65000"/>
              <a:buFont typeface="Wingdings" pitchFamily="2" charset="2"/>
              <a:buChar char="ü"/>
            </a:pPr>
            <a:r>
              <a:rPr lang="en-US" sz="2400" b="1">
                <a:solidFill>
                  <a:srgbClr val="FFFF00"/>
                </a:solidFill>
                <a:latin typeface="Arial" charset="0"/>
                <a:cs typeface="Arial" charset="0"/>
              </a:rPr>
              <a:t>ofstream – </a:t>
            </a:r>
            <a:r>
              <a:rPr lang="en-US" sz="2400">
                <a:solidFill>
                  <a:srgbClr val="FFFF00"/>
                </a:solidFill>
                <a:latin typeface="Arial" charset="0"/>
                <a:cs typeface="Arial" charset="0"/>
              </a:rPr>
              <a:t>Being output class it provides output operations it inherits put( ), write( ) and random access functions seekp( ) and tellp( ) functions.</a:t>
            </a:r>
          </a:p>
          <a:p>
            <a:pPr marL="547688" indent="-411163" algn="just" eaLnBrk="1" hangingPunct="1">
              <a:spcBef>
                <a:spcPct val="20000"/>
              </a:spcBef>
              <a:buClr>
                <a:srgbClr val="F9F9F9"/>
              </a:buClr>
              <a:buSzPct val="65000"/>
              <a:buFont typeface="Wingdings" pitchFamily="2" charset="2"/>
              <a:buChar char="ü"/>
            </a:pPr>
            <a:r>
              <a:rPr lang="en-US" sz="2400" b="1">
                <a:solidFill>
                  <a:srgbClr val="FFFF00"/>
                </a:solidFill>
                <a:latin typeface="Arial" charset="0"/>
                <a:cs typeface="Arial" charset="0"/>
              </a:rPr>
              <a:t>fstream </a:t>
            </a:r>
            <a:r>
              <a:rPr lang="en-US" sz="2400">
                <a:solidFill>
                  <a:srgbClr val="FFFF00"/>
                </a:solidFill>
                <a:latin typeface="Arial" charset="0"/>
                <a:cs typeface="Arial" charset="0"/>
              </a:rPr>
              <a:t>– it is an i/o class stream, it provides simultaneous input and output operations.</a:t>
            </a:r>
          </a:p>
        </p:txBody>
      </p:sp>
    </p:spTree>
  </p:cSld>
  <p:clrMapOvr>
    <a:masterClrMapping/>
  </p:clrMapOvr>
  <p:transition advClick="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ctrTitle"/>
          </p:nvPr>
        </p:nvSpPr>
        <p:spPr>
          <a:xfrm>
            <a:off x="683568" y="260648"/>
            <a:ext cx="7127875" cy="873125"/>
          </a:xfrm>
        </p:spPr>
        <p:txBody>
          <a:bodyPr/>
          <a:lstStyle/>
          <a:p>
            <a:pPr eaLnBrk="1" fontAlgn="auto" hangingPunct="1">
              <a:spcAft>
                <a:spcPts val="0"/>
              </a:spcAft>
              <a:defRPr/>
            </a:pPr>
            <a:r>
              <a:rPr lang="en-IN" dirty="0" smtClean="0">
                <a:solidFill>
                  <a:srgbClr val="FFFF00"/>
                </a:solidFill>
              </a:rPr>
              <a:t>File TYPES</a:t>
            </a:r>
            <a:endParaRPr lang="en-US" dirty="0">
              <a:solidFill>
                <a:srgbClr val="FFFF00"/>
              </a:solidFill>
              <a:effectLst/>
              <a:latin typeface="Arial" pitchFamily="34" charset="0"/>
              <a:cs typeface="Arial" pitchFamily="34" charset="0"/>
            </a:endParaRPr>
          </a:p>
        </p:txBody>
      </p:sp>
      <p:sp>
        <p:nvSpPr>
          <p:cNvPr id="12291" name="Rectangle 4"/>
          <p:cNvSpPr>
            <a:spLocks noGrp="1" noChangeArrowheads="1"/>
          </p:cNvSpPr>
          <p:nvPr>
            <p:ph type="subTitle" idx="1"/>
          </p:nvPr>
        </p:nvSpPr>
        <p:spPr>
          <a:xfrm>
            <a:off x="395288" y="1268413"/>
            <a:ext cx="8569325" cy="4752975"/>
          </a:xfrm>
          <a:noFill/>
        </p:spPr>
        <p:txBody>
          <a:bodyPr/>
          <a:lstStyle/>
          <a:p>
            <a:pPr algn="just">
              <a:buFont typeface="Wingdings" pitchFamily="2" charset="2"/>
              <a:buChar char="ü"/>
            </a:pPr>
            <a:r>
              <a:rPr lang="en-IN" sz="2400" smtClean="0">
                <a:solidFill>
                  <a:srgbClr val="FFFF00"/>
                </a:solidFill>
                <a:latin typeface="Arial" charset="0"/>
                <a:cs typeface="Arial" charset="0"/>
              </a:rPr>
              <a:t>A File can be stored in two ways</a:t>
            </a:r>
          </a:p>
          <a:p>
            <a:pPr algn="just">
              <a:buFont typeface="Wingdings" pitchFamily="2" charset="2"/>
              <a:buChar char="ü"/>
            </a:pPr>
            <a:r>
              <a:rPr lang="en-IN" sz="2400" b="1" smtClean="0">
                <a:solidFill>
                  <a:srgbClr val="FFFF00"/>
                </a:solidFill>
                <a:latin typeface="Arial" charset="0"/>
                <a:cs typeface="Arial" charset="0"/>
              </a:rPr>
              <a:t>Text File</a:t>
            </a:r>
          </a:p>
          <a:p>
            <a:pPr algn="just">
              <a:buFont typeface="Wingdings" pitchFamily="2" charset="2"/>
              <a:buChar char="ü"/>
            </a:pPr>
            <a:r>
              <a:rPr lang="en-IN" sz="2400" b="1" smtClean="0">
                <a:solidFill>
                  <a:srgbClr val="FFFF00"/>
                </a:solidFill>
                <a:latin typeface="Arial" charset="0"/>
                <a:cs typeface="Arial" charset="0"/>
              </a:rPr>
              <a:t>Binary File</a:t>
            </a:r>
          </a:p>
          <a:p>
            <a:pPr algn="just"/>
            <a:endParaRPr lang="en-IN" sz="1400" smtClean="0">
              <a:solidFill>
                <a:srgbClr val="FFFF00"/>
              </a:solidFill>
              <a:latin typeface="Arial" charset="0"/>
              <a:cs typeface="Arial" charset="0"/>
            </a:endParaRPr>
          </a:p>
          <a:p>
            <a:pPr algn="just"/>
            <a:r>
              <a:rPr lang="en-IN" sz="2400" b="1" smtClean="0">
                <a:solidFill>
                  <a:srgbClr val="FFFF00"/>
                </a:solidFill>
                <a:latin typeface="Arial" charset="0"/>
                <a:cs typeface="Arial" charset="0"/>
              </a:rPr>
              <a:t>Text Files </a:t>
            </a:r>
            <a:r>
              <a:rPr lang="en-IN" sz="2400" smtClean="0">
                <a:solidFill>
                  <a:srgbClr val="FFFF00"/>
                </a:solidFill>
                <a:latin typeface="Arial" charset="0"/>
                <a:cs typeface="Arial" charset="0"/>
              </a:rPr>
              <a:t>: Stores information in ASCII characters. In text file each line of text is terminated by with special character known as EOL (End of Line) In text file some translations takes place when this EOL character is read or written.</a:t>
            </a:r>
          </a:p>
          <a:p>
            <a:pPr algn="just"/>
            <a:r>
              <a:rPr lang="en-IN" sz="2400" b="1" smtClean="0">
                <a:solidFill>
                  <a:srgbClr val="FFFF00"/>
                </a:solidFill>
                <a:latin typeface="Arial" charset="0"/>
                <a:cs typeface="Arial" charset="0"/>
              </a:rPr>
              <a:t>Binary File</a:t>
            </a:r>
            <a:r>
              <a:rPr lang="en-IN" sz="2400" smtClean="0">
                <a:solidFill>
                  <a:srgbClr val="FFFF00"/>
                </a:solidFill>
                <a:latin typeface="Arial" charset="0"/>
                <a:cs typeface="Arial" charset="0"/>
              </a:rPr>
              <a:t>: it contains the information in the same format as it is held in the memory. In binary file there is no delimiter for a line. Also no translation occur in binary file. As a result binary files are faster and easier for program to read and write.</a:t>
            </a:r>
          </a:p>
          <a:p>
            <a:pPr algn="just"/>
            <a:endParaRPr lang="en-IN" sz="2400" b="1" smtClean="0">
              <a:solidFill>
                <a:srgbClr val="FFFF00"/>
              </a:solidFill>
              <a:latin typeface="Arial" charset="0"/>
              <a:cs typeface="Arial" charset="0"/>
            </a:endParaRPr>
          </a:p>
        </p:txBody>
      </p:sp>
    </p:spTree>
  </p:cSld>
  <p:clrMapOvr>
    <a:masterClrMapping/>
  </p:clrMapOvr>
  <p:transition advClick="0">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ctrTitle"/>
          </p:nvPr>
        </p:nvSpPr>
        <p:spPr>
          <a:xfrm>
            <a:off x="683568" y="260648"/>
            <a:ext cx="7127875" cy="873125"/>
          </a:xfrm>
        </p:spPr>
        <p:txBody>
          <a:bodyPr/>
          <a:lstStyle/>
          <a:p>
            <a:pPr eaLnBrk="1" fontAlgn="auto" hangingPunct="1">
              <a:spcAft>
                <a:spcPts val="0"/>
              </a:spcAft>
              <a:defRPr/>
            </a:pPr>
            <a:r>
              <a:rPr lang="en-IN" dirty="0" smtClean="0">
                <a:solidFill>
                  <a:srgbClr val="FFFF00"/>
                </a:solidFill>
              </a:rPr>
              <a:t>File modes</a:t>
            </a:r>
            <a:endParaRPr lang="en-US" dirty="0">
              <a:solidFill>
                <a:srgbClr val="FFFF00"/>
              </a:solidFill>
              <a:effectLst/>
              <a:latin typeface="Arial" pitchFamily="34" charset="0"/>
              <a:cs typeface="Arial" pitchFamily="34" charset="0"/>
            </a:endParaRPr>
          </a:p>
        </p:txBody>
      </p:sp>
      <p:sp>
        <p:nvSpPr>
          <p:cNvPr id="13315" name="Rectangle 4"/>
          <p:cNvSpPr>
            <a:spLocks noGrp="1" noChangeArrowheads="1"/>
          </p:cNvSpPr>
          <p:nvPr>
            <p:ph type="subTitle" idx="1"/>
          </p:nvPr>
        </p:nvSpPr>
        <p:spPr>
          <a:xfrm>
            <a:off x="395288" y="1268413"/>
            <a:ext cx="8569325" cy="4752975"/>
          </a:xfrm>
          <a:noFill/>
        </p:spPr>
        <p:txBody>
          <a:bodyPr/>
          <a:lstStyle/>
          <a:p>
            <a:pPr algn="just">
              <a:buFont typeface="Wingdings" pitchFamily="2" charset="2"/>
              <a:buChar char="ü"/>
            </a:pPr>
            <a:r>
              <a:rPr lang="en-IN" sz="2400" b="1" smtClean="0">
                <a:solidFill>
                  <a:srgbClr val="FFFF00"/>
                </a:solidFill>
                <a:latin typeface="Arial" charset="0"/>
                <a:cs typeface="Arial" charset="0"/>
              </a:rPr>
              <a:t>WHAT IS FILE MODE?</a:t>
            </a:r>
          </a:p>
          <a:p>
            <a:pPr algn="just">
              <a:buFont typeface="Wingdings" pitchFamily="2" charset="2"/>
              <a:buChar char="ü"/>
            </a:pPr>
            <a:r>
              <a:rPr lang="en-IN" sz="2400" b="1" smtClean="0">
                <a:solidFill>
                  <a:srgbClr val="FFFF00"/>
                </a:solidFill>
                <a:latin typeface="Arial" charset="0"/>
                <a:cs typeface="Arial" charset="0"/>
              </a:rPr>
              <a:t>The File Mode describes how a file is to be used ; to read from it, write to it, to append and so on</a:t>
            </a:r>
          </a:p>
          <a:p>
            <a:pPr algn="just"/>
            <a:r>
              <a:rPr lang="en-IN" sz="2400" b="1" smtClean="0">
                <a:solidFill>
                  <a:srgbClr val="FFFF00"/>
                </a:solidFill>
                <a:latin typeface="Arial" charset="0"/>
                <a:cs typeface="Arial" charset="0"/>
              </a:rPr>
              <a:t>Syntax </a:t>
            </a:r>
          </a:p>
          <a:p>
            <a:pPr algn="just"/>
            <a:r>
              <a:rPr lang="en-IN" sz="2400" b="1" smtClean="0">
                <a:solidFill>
                  <a:srgbClr val="FFFF00"/>
                </a:solidFill>
                <a:latin typeface="Arial" charset="0"/>
                <a:cs typeface="Arial" charset="0"/>
              </a:rPr>
              <a:t>Stream_object.open(“filename”,mode);</a:t>
            </a:r>
          </a:p>
          <a:p>
            <a:pPr algn="just"/>
            <a:r>
              <a:rPr lang="en-IN" sz="2400" b="1" smtClean="0">
                <a:solidFill>
                  <a:srgbClr val="FFFF00"/>
                </a:solidFill>
                <a:latin typeface="Arial" charset="0"/>
                <a:cs typeface="Arial" charset="0"/>
              </a:rPr>
              <a:t>File Modes</a:t>
            </a:r>
          </a:p>
          <a:p>
            <a:pPr algn="just">
              <a:buFont typeface="Wingdings" pitchFamily="2" charset="2"/>
              <a:buChar char="ü"/>
            </a:pPr>
            <a:r>
              <a:rPr lang="en-IN" sz="2400" b="1" smtClean="0">
                <a:solidFill>
                  <a:srgbClr val="FFFF00"/>
                </a:solidFill>
                <a:latin typeface="Arial" charset="0"/>
                <a:cs typeface="Arial" charset="0"/>
              </a:rPr>
              <a:t>ios::out: </a:t>
            </a:r>
            <a:r>
              <a:rPr lang="en-IN" sz="2400" smtClean="0">
                <a:solidFill>
                  <a:srgbClr val="FFFF00"/>
                </a:solidFill>
                <a:latin typeface="Arial" charset="0"/>
                <a:cs typeface="Arial" charset="0"/>
              </a:rPr>
              <a:t>It open file in output mode (i.e write mode) and place the file pointer in beginning, if file already exist it will overwrite the file.</a:t>
            </a:r>
          </a:p>
          <a:p>
            <a:pPr algn="just">
              <a:buFont typeface="Wingdings" pitchFamily="2" charset="2"/>
              <a:buChar char="ü"/>
            </a:pPr>
            <a:r>
              <a:rPr lang="en-IN" sz="2400" b="1" smtClean="0">
                <a:solidFill>
                  <a:srgbClr val="FFFF00"/>
                </a:solidFill>
                <a:latin typeface="Arial" charset="0"/>
                <a:cs typeface="Arial" charset="0"/>
              </a:rPr>
              <a:t>ios::in </a:t>
            </a:r>
            <a:r>
              <a:rPr lang="en-IN" sz="2400" smtClean="0">
                <a:solidFill>
                  <a:srgbClr val="FFFF00"/>
                </a:solidFill>
                <a:latin typeface="Arial" charset="0"/>
                <a:cs typeface="Arial" charset="0"/>
              </a:rPr>
              <a:t>It open file in input mode(read mode) and permit reading from the file.</a:t>
            </a:r>
          </a:p>
        </p:txBody>
      </p:sp>
    </p:spTree>
  </p:cSld>
  <p:clrMapOvr>
    <a:masterClrMapping/>
  </p:clrMapOvr>
  <p:transition advClick="0">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1528</Words>
  <Application>Microsoft Office PowerPoint</Application>
  <PresentationFormat>On-screen Show (4:3)</PresentationFormat>
  <Paragraphs>277</Paragraphs>
  <Slides>29</Slides>
  <Notes>3</Notes>
  <HiddenSlides>1</HiddenSlides>
  <MMClips>0</MMClips>
  <ScaleCrop>false</ScaleCrop>
  <HeadingPairs>
    <vt:vector size="8" baseType="variant">
      <vt:variant>
        <vt:lpstr>Fonts Used</vt:lpstr>
      </vt:variant>
      <vt:variant>
        <vt:i4>10</vt:i4>
      </vt:variant>
      <vt:variant>
        <vt:lpstr>Theme</vt:lpstr>
      </vt:variant>
      <vt:variant>
        <vt:i4>1</vt:i4>
      </vt:variant>
      <vt:variant>
        <vt:lpstr>Slide Titles</vt:lpstr>
      </vt:variant>
      <vt:variant>
        <vt:i4>29</vt:i4>
      </vt:variant>
      <vt:variant>
        <vt:lpstr>Custom Shows</vt:lpstr>
      </vt:variant>
      <vt:variant>
        <vt:i4>2</vt:i4>
      </vt:variant>
    </vt:vector>
  </HeadingPairs>
  <TitlesOfParts>
    <vt:vector size="42" baseType="lpstr">
      <vt:lpstr>Arial</vt:lpstr>
      <vt:lpstr>Trebuchet MS</vt:lpstr>
      <vt:lpstr>Wingdings</vt:lpstr>
      <vt:lpstr>Comic Sans MS</vt:lpstr>
      <vt:lpstr>Lucida Sans</vt:lpstr>
      <vt:lpstr>Wingdings 2</vt:lpstr>
      <vt:lpstr>Century Gothic</vt:lpstr>
      <vt:lpstr>Book Antiqua</vt:lpstr>
      <vt:lpstr>Times New Roman</vt:lpstr>
      <vt:lpstr>Wingdings 3</vt:lpstr>
      <vt:lpstr>Apex</vt:lpstr>
      <vt:lpstr>  Data File Handling  in C++</vt:lpstr>
      <vt:lpstr>Introduction </vt:lpstr>
      <vt:lpstr>The fstream.h header file</vt:lpstr>
      <vt:lpstr>Slide 4</vt:lpstr>
      <vt:lpstr>File Handling Classes</vt:lpstr>
      <vt:lpstr>Slide 6</vt:lpstr>
      <vt:lpstr>Slide 7</vt:lpstr>
      <vt:lpstr>File TYPES</vt:lpstr>
      <vt:lpstr>File modes</vt:lpstr>
      <vt:lpstr>File modes</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 Any Questions Please</vt:lpstr>
      <vt:lpstr>Board Program</vt:lpstr>
      <vt:lpstr>Board Program</vt:lpstr>
      <vt:lpstr>Board Program</vt:lpstr>
      <vt:lpstr>Board Program</vt:lpstr>
      <vt:lpstr>Demo I</vt:lpstr>
      <vt:lpstr>Demo II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File Handling  in C++</dc:title>
  <dc:creator/>
  <cp:lastModifiedBy/>
  <cp:revision>3</cp:revision>
  <cp:lastPrinted>1601-01-01T00:00:00Z</cp:lastPrinted>
  <dcterms:created xsi:type="dcterms:W3CDTF">2009-09-17T06:41:13Z</dcterms:created>
  <dcterms:modified xsi:type="dcterms:W3CDTF">2018-12-19T07:22:41Z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